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75" r:id="rId6"/>
    <p:sldId id="262" r:id="rId7"/>
    <p:sldId id="276" r:id="rId8"/>
    <p:sldId id="263" r:id="rId9"/>
    <p:sldId id="264" r:id="rId10"/>
    <p:sldId id="265" r:id="rId11"/>
    <p:sldId id="266" r:id="rId12"/>
    <p:sldId id="267" r:id="rId13"/>
    <p:sldId id="268" r:id="rId14"/>
    <p:sldId id="269" r:id="rId15"/>
    <p:sldId id="270" r:id="rId16"/>
    <p:sldId id="277" r:id="rId17"/>
    <p:sldId id="271" r:id="rId18"/>
    <p:sldId id="272" r:id="rId19"/>
    <p:sldId id="279" r:id="rId20"/>
    <p:sldId id="273" r:id="rId21"/>
    <p:sldId id="274" r:id="rId2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Sección predeterminada" id="{CACBFC36-5D42-41EF-9F42-AD84ED1A8FFE}">
          <p14:sldIdLst>
            <p14:sldId id="256"/>
          </p14:sldIdLst>
        </p14:section>
        <p14:section name="Sección sin título" id="{DF7A5AD7-8721-48E6-BF21-5ED53F753275}">
          <p14:sldIdLst>
            <p14:sldId id="259"/>
            <p14:sldId id="260"/>
            <p14:sldId id="261"/>
            <p14:sldId id="262"/>
            <p14:sldId id="263"/>
            <p14:sldId id="264"/>
            <p14:sldId id="265"/>
            <p14:sldId id="266"/>
            <p14:sldId id="267"/>
            <p14:sldId id="268"/>
            <p14:sldId id="269"/>
            <p14:sldId id="270"/>
            <p14:sldId id="271"/>
            <p14:sldId id="272"/>
            <p14:sldId id="273"/>
            <p14:sldId id="27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714" y="-30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31156887-7A51-49FC-9CE6-C34F11CB83A7}" type="datetimeFigureOut">
              <a:rPr lang="es-ES" smtClean="0"/>
              <a:pPr/>
              <a:t>07/02/2020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00CE6FE-9977-494B-B537-DE9F5D540D28}" type="slidenum">
              <a:rPr lang="es-ES" smtClean="0"/>
              <a:pPr/>
              <a:t>‹Nº›</a:t>
            </a:fld>
            <a:endParaRPr lang="es-ES"/>
          </a:p>
        </p:txBody>
      </p:sp>
    </p:spTree>
    <p:extLst>
      <p:ext uri="{BB962C8B-B14F-4D97-AF65-F5344CB8AC3E}">
        <p14:creationId xmlns:p14="http://schemas.microsoft.com/office/powerpoint/2010/main" xmlns="" val="3911272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1156887-7A51-49FC-9CE6-C34F11CB83A7}" type="datetimeFigureOut">
              <a:rPr lang="es-ES" smtClean="0"/>
              <a:pPr/>
              <a:t>07/02/2020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00CE6FE-9977-494B-B537-DE9F5D540D28}" type="slidenum">
              <a:rPr lang="es-ES" smtClean="0"/>
              <a:pPr/>
              <a:t>‹Nº›</a:t>
            </a:fld>
            <a:endParaRPr lang="es-ES"/>
          </a:p>
        </p:txBody>
      </p:sp>
    </p:spTree>
    <p:extLst>
      <p:ext uri="{BB962C8B-B14F-4D97-AF65-F5344CB8AC3E}">
        <p14:creationId xmlns:p14="http://schemas.microsoft.com/office/powerpoint/2010/main" xmlns="" val="2658572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1156887-7A51-49FC-9CE6-C34F11CB83A7}" type="datetimeFigureOut">
              <a:rPr lang="es-ES" smtClean="0"/>
              <a:pPr/>
              <a:t>07/02/2020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00CE6FE-9977-494B-B537-DE9F5D540D28}" type="slidenum">
              <a:rPr lang="es-ES" smtClean="0"/>
              <a:pPr/>
              <a:t>‹Nº›</a:t>
            </a:fld>
            <a:endParaRPr lang="es-ES"/>
          </a:p>
        </p:txBody>
      </p:sp>
    </p:spTree>
    <p:extLst>
      <p:ext uri="{BB962C8B-B14F-4D97-AF65-F5344CB8AC3E}">
        <p14:creationId xmlns:p14="http://schemas.microsoft.com/office/powerpoint/2010/main" xmlns="" val="293476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1156887-7A51-49FC-9CE6-C34F11CB83A7}" type="datetimeFigureOut">
              <a:rPr lang="es-ES" smtClean="0"/>
              <a:pPr/>
              <a:t>07/02/2020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00CE6FE-9977-494B-B537-DE9F5D540D28}" type="slidenum">
              <a:rPr lang="es-ES" smtClean="0"/>
              <a:pPr/>
              <a:t>‹Nº›</a:t>
            </a:fld>
            <a:endParaRPr lang="es-ES"/>
          </a:p>
        </p:txBody>
      </p:sp>
    </p:spTree>
    <p:extLst>
      <p:ext uri="{BB962C8B-B14F-4D97-AF65-F5344CB8AC3E}">
        <p14:creationId xmlns:p14="http://schemas.microsoft.com/office/powerpoint/2010/main" xmlns="" val="71593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31156887-7A51-49FC-9CE6-C34F11CB83A7}" type="datetimeFigureOut">
              <a:rPr lang="es-ES" smtClean="0"/>
              <a:pPr/>
              <a:t>07/02/2020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00CE6FE-9977-494B-B537-DE9F5D540D28}" type="slidenum">
              <a:rPr lang="es-ES" smtClean="0"/>
              <a:pPr/>
              <a:t>‹Nº›</a:t>
            </a:fld>
            <a:endParaRPr lang="es-ES"/>
          </a:p>
        </p:txBody>
      </p:sp>
    </p:spTree>
    <p:extLst>
      <p:ext uri="{BB962C8B-B14F-4D97-AF65-F5344CB8AC3E}">
        <p14:creationId xmlns:p14="http://schemas.microsoft.com/office/powerpoint/2010/main" xmlns="" val="1183577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31156887-7A51-49FC-9CE6-C34F11CB83A7}" type="datetimeFigureOut">
              <a:rPr lang="es-ES" smtClean="0"/>
              <a:pPr/>
              <a:t>07/02/2020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00CE6FE-9977-494B-B537-DE9F5D540D28}" type="slidenum">
              <a:rPr lang="es-ES" smtClean="0"/>
              <a:pPr/>
              <a:t>‹Nº›</a:t>
            </a:fld>
            <a:endParaRPr lang="es-ES"/>
          </a:p>
        </p:txBody>
      </p:sp>
    </p:spTree>
    <p:extLst>
      <p:ext uri="{BB962C8B-B14F-4D97-AF65-F5344CB8AC3E}">
        <p14:creationId xmlns:p14="http://schemas.microsoft.com/office/powerpoint/2010/main" xmlns="" val="2846856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31156887-7A51-49FC-9CE6-C34F11CB83A7}" type="datetimeFigureOut">
              <a:rPr lang="es-ES" smtClean="0"/>
              <a:pPr/>
              <a:t>07/02/2020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800CE6FE-9977-494B-B537-DE9F5D540D28}" type="slidenum">
              <a:rPr lang="es-ES" smtClean="0"/>
              <a:pPr/>
              <a:t>‹Nº›</a:t>
            </a:fld>
            <a:endParaRPr lang="es-ES"/>
          </a:p>
        </p:txBody>
      </p:sp>
    </p:spTree>
    <p:extLst>
      <p:ext uri="{BB962C8B-B14F-4D97-AF65-F5344CB8AC3E}">
        <p14:creationId xmlns:p14="http://schemas.microsoft.com/office/powerpoint/2010/main" xmlns="" val="4076667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31156887-7A51-49FC-9CE6-C34F11CB83A7}" type="datetimeFigureOut">
              <a:rPr lang="es-ES" smtClean="0"/>
              <a:pPr/>
              <a:t>07/02/2020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800CE6FE-9977-494B-B537-DE9F5D540D28}" type="slidenum">
              <a:rPr lang="es-ES" smtClean="0"/>
              <a:pPr/>
              <a:t>‹Nº›</a:t>
            </a:fld>
            <a:endParaRPr lang="es-ES"/>
          </a:p>
        </p:txBody>
      </p:sp>
    </p:spTree>
    <p:extLst>
      <p:ext uri="{BB962C8B-B14F-4D97-AF65-F5344CB8AC3E}">
        <p14:creationId xmlns:p14="http://schemas.microsoft.com/office/powerpoint/2010/main" xmlns="" val="3254538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1156887-7A51-49FC-9CE6-C34F11CB83A7}" type="datetimeFigureOut">
              <a:rPr lang="es-ES" smtClean="0"/>
              <a:pPr/>
              <a:t>07/02/2020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800CE6FE-9977-494B-B537-DE9F5D540D28}" type="slidenum">
              <a:rPr lang="es-ES" smtClean="0"/>
              <a:pPr/>
              <a:t>‹Nº›</a:t>
            </a:fld>
            <a:endParaRPr lang="es-ES"/>
          </a:p>
        </p:txBody>
      </p:sp>
    </p:spTree>
    <p:extLst>
      <p:ext uri="{BB962C8B-B14F-4D97-AF65-F5344CB8AC3E}">
        <p14:creationId xmlns:p14="http://schemas.microsoft.com/office/powerpoint/2010/main" xmlns="" val="3666466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1156887-7A51-49FC-9CE6-C34F11CB83A7}" type="datetimeFigureOut">
              <a:rPr lang="es-ES" smtClean="0"/>
              <a:pPr/>
              <a:t>07/02/2020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00CE6FE-9977-494B-B537-DE9F5D540D28}" type="slidenum">
              <a:rPr lang="es-ES" smtClean="0"/>
              <a:pPr/>
              <a:t>‹Nº›</a:t>
            </a:fld>
            <a:endParaRPr lang="es-ES"/>
          </a:p>
        </p:txBody>
      </p:sp>
    </p:spTree>
    <p:extLst>
      <p:ext uri="{BB962C8B-B14F-4D97-AF65-F5344CB8AC3E}">
        <p14:creationId xmlns:p14="http://schemas.microsoft.com/office/powerpoint/2010/main" xmlns="" val="2388802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1156887-7A51-49FC-9CE6-C34F11CB83A7}" type="datetimeFigureOut">
              <a:rPr lang="es-ES" smtClean="0"/>
              <a:pPr/>
              <a:t>07/02/2020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00CE6FE-9977-494B-B537-DE9F5D540D28}" type="slidenum">
              <a:rPr lang="es-ES" smtClean="0"/>
              <a:pPr/>
              <a:t>‹Nº›</a:t>
            </a:fld>
            <a:endParaRPr lang="es-ES"/>
          </a:p>
        </p:txBody>
      </p:sp>
    </p:spTree>
    <p:extLst>
      <p:ext uri="{BB962C8B-B14F-4D97-AF65-F5344CB8AC3E}">
        <p14:creationId xmlns:p14="http://schemas.microsoft.com/office/powerpoint/2010/main" xmlns="" val="1304086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156887-7A51-49FC-9CE6-C34F11CB83A7}" type="datetimeFigureOut">
              <a:rPr lang="es-ES" smtClean="0"/>
              <a:pPr/>
              <a:t>07/02/2020</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0CE6FE-9977-494B-B537-DE9F5D540D28}" type="slidenum">
              <a:rPr lang="es-ES" smtClean="0"/>
              <a:pPr/>
              <a:t>‹Nº›</a:t>
            </a:fld>
            <a:endParaRPr lang="es-ES"/>
          </a:p>
        </p:txBody>
      </p:sp>
      <p:pic>
        <p:nvPicPr>
          <p:cNvPr id="10" name="9 Imagen" descr="fondo_conclusion.jpg"/>
          <p:cNvPicPr>
            <a:picLocks noChangeAspect="1"/>
          </p:cNvPicPr>
          <p:nvPr userDrawn="1"/>
        </p:nvPicPr>
        <p:blipFill>
          <a:blip r:embed="rId13" cstate="print">
            <a:extLst>
              <a:ext uri="{28A0092B-C50C-407E-A947-70E740481C1C}">
                <a14:useLocalDpi xmlns:a14="http://schemas.microsoft.com/office/drawing/2010/main" xmlns="" val="0"/>
              </a:ext>
            </a:extLst>
          </a:blip>
          <a:stretch>
            <a:fillRect/>
          </a:stretch>
        </p:blipFill>
        <p:spPr>
          <a:xfrm>
            <a:off x="-36512" y="0"/>
            <a:ext cx="9180512" cy="6858000"/>
          </a:xfrm>
          <a:prstGeom prst="rect">
            <a:avLst/>
          </a:prstGeom>
        </p:spPr>
      </p:pic>
      <p:pic>
        <p:nvPicPr>
          <p:cNvPr id="11" name="10 Imagen"/>
          <p:cNvPicPr>
            <a:picLocks noChangeAspect="1"/>
          </p:cNvPicPr>
          <p:nvPr userDrawn="1"/>
        </p:nvPicPr>
        <p:blipFill>
          <a:blip r:embed="rId14" cstate="print">
            <a:extLst>
              <a:ext uri="{28A0092B-C50C-407E-A947-70E740481C1C}">
                <a14:useLocalDpi xmlns:a14="http://schemas.microsoft.com/office/drawing/2010/main" xmlns="" val="0"/>
              </a:ext>
            </a:extLst>
          </a:blip>
          <a:stretch>
            <a:fillRect/>
          </a:stretch>
        </p:blipFill>
        <p:spPr>
          <a:xfrm>
            <a:off x="5208536" y="245648"/>
            <a:ext cx="3978132" cy="1022491"/>
          </a:xfrm>
          <a:prstGeom prst="rect">
            <a:avLst/>
          </a:prstGeom>
        </p:spPr>
      </p:pic>
      <p:pic>
        <p:nvPicPr>
          <p:cNvPr id="12" name="11 Imagen" descr="logo.png"/>
          <p:cNvPicPr>
            <a:picLocks noChangeAspect="1"/>
          </p:cNvPicPr>
          <p:nvPr userDrawn="1"/>
        </p:nvPicPr>
        <p:blipFill>
          <a:blip r:embed="rId15" cstate="print">
            <a:extLst>
              <a:ext uri="{28A0092B-C50C-407E-A947-70E740481C1C}">
                <a14:useLocalDpi xmlns:a14="http://schemas.microsoft.com/office/drawing/2010/main" xmlns="" val="0"/>
              </a:ext>
            </a:extLst>
          </a:blip>
          <a:stretch>
            <a:fillRect/>
          </a:stretch>
        </p:blipFill>
        <p:spPr>
          <a:xfrm>
            <a:off x="460432" y="315565"/>
            <a:ext cx="859185" cy="859185"/>
          </a:xfrm>
          <a:prstGeom prst="rect">
            <a:avLst/>
          </a:prstGeom>
        </p:spPr>
      </p:pic>
    </p:spTree>
    <p:extLst>
      <p:ext uri="{BB962C8B-B14F-4D97-AF65-F5344CB8AC3E}">
        <p14:creationId xmlns:p14="http://schemas.microsoft.com/office/powerpoint/2010/main" xmlns="" val="5801784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121831" y="3304440"/>
            <a:ext cx="6209051" cy="1595900"/>
          </a:xfrm>
          <a:prstGeom prst="rect">
            <a:avLst/>
          </a:prstGeom>
        </p:spPr>
      </p:pic>
      <p:pic>
        <p:nvPicPr>
          <p:cNvPr id="8" name="Imagen 8" descr="logo.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892078" y="1644832"/>
            <a:ext cx="1213323" cy="1213323"/>
          </a:xfrm>
          <a:prstGeom prst="rect">
            <a:avLst/>
          </a:prstGeom>
        </p:spPr>
      </p:pic>
      <p:sp>
        <p:nvSpPr>
          <p:cNvPr id="9" name="CuadroTexto 11"/>
          <p:cNvSpPr txBox="1"/>
          <p:nvPr/>
        </p:nvSpPr>
        <p:spPr>
          <a:xfrm>
            <a:off x="1921934" y="3789040"/>
            <a:ext cx="6610506" cy="2062103"/>
          </a:xfrm>
          <a:prstGeom prst="rect">
            <a:avLst/>
          </a:prstGeom>
          <a:noFill/>
        </p:spPr>
        <p:txBody>
          <a:bodyPr wrap="square" rtlCol="0">
            <a:spAutoFit/>
          </a:bodyPr>
          <a:lstStyle/>
          <a:p>
            <a:r>
              <a:rPr lang="es-ES" sz="3200" dirty="0" smtClean="0">
                <a:solidFill>
                  <a:schemeClr val="tx1"/>
                </a:solidFill>
                <a:latin typeface="Verdana"/>
                <a:cs typeface="Verdana"/>
              </a:rPr>
              <a:t>Unidad 1</a:t>
            </a:r>
          </a:p>
          <a:p>
            <a:r>
              <a:rPr lang="es-ES_tradnl" sz="3200" dirty="0" smtClean="0">
                <a:latin typeface="Verdana"/>
                <a:cs typeface="Verdana"/>
              </a:rPr>
              <a:t>La filosofía en la </a:t>
            </a:r>
            <a:r>
              <a:rPr lang="es-ES_tradnl" sz="3200" dirty="0" smtClean="0">
                <a:latin typeface="Verdana"/>
                <a:cs typeface="Verdana"/>
              </a:rPr>
              <a:t>Antigüedad: presocráticos, sofistas, Sócrates y Platón</a:t>
            </a:r>
            <a:endParaRPr lang="es-ES" sz="3200" dirty="0">
              <a:solidFill>
                <a:schemeClr val="tx1"/>
              </a:solidFill>
              <a:latin typeface="Verdana"/>
              <a:cs typeface="Verdana"/>
            </a:endParaRPr>
          </a:p>
        </p:txBody>
      </p:sp>
    </p:spTree>
    <p:extLst>
      <p:ext uri="{BB962C8B-B14F-4D97-AF65-F5344CB8AC3E}">
        <p14:creationId xmlns:p14="http://schemas.microsoft.com/office/powerpoint/2010/main" xmlns="" val="2945616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2"/>
          <p:cNvGrpSpPr/>
          <p:nvPr/>
        </p:nvGrpSpPr>
        <p:grpSpPr>
          <a:xfrm>
            <a:off x="757699" y="1733127"/>
            <a:ext cx="2109036" cy="469634"/>
            <a:chOff x="716373" y="2162909"/>
            <a:chExt cx="2948175" cy="656491"/>
          </a:xfrm>
          <a:solidFill>
            <a:srgbClr val="FF0000"/>
          </a:solidFill>
        </p:grpSpPr>
        <p:sp>
          <p:nvSpPr>
            <p:cNvPr id="8"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9"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0"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2" name="Subtítulo 2"/>
          <p:cNvSpPr txBox="1">
            <a:spLocks/>
          </p:cNvSpPr>
          <p:nvPr/>
        </p:nvSpPr>
        <p:spPr>
          <a:xfrm>
            <a:off x="1290024" y="1815630"/>
            <a:ext cx="6450328" cy="611756"/>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Los pluralistas: </a:t>
            </a:r>
            <a:r>
              <a:rPr lang="es-ES" sz="2000" dirty="0" err="1" smtClean="0">
                <a:solidFill>
                  <a:schemeClr val="tx1">
                    <a:lumMod val="50000"/>
                    <a:lumOff val="50000"/>
                  </a:schemeClr>
                </a:solidFill>
                <a:latin typeface="Verdana"/>
                <a:cs typeface="Verdana"/>
              </a:rPr>
              <a:t>Empédocles</a:t>
            </a:r>
            <a:r>
              <a:rPr lang="es-ES" sz="2000" dirty="0" smtClean="0">
                <a:solidFill>
                  <a:schemeClr val="tx1">
                    <a:lumMod val="50000"/>
                    <a:lumOff val="50000"/>
                  </a:schemeClr>
                </a:solidFill>
                <a:latin typeface="Verdana"/>
                <a:cs typeface="Verdana"/>
              </a:rPr>
              <a:t> y </a:t>
            </a:r>
            <a:r>
              <a:rPr lang="es-ES" sz="2000" dirty="0" err="1" smtClean="0">
                <a:solidFill>
                  <a:schemeClr val="tx1">
                    <a:lumMod val="50000"/>
                    <a:lumOff val="50000"/>
                  </a:schemeClr>
                </a:solidFill>
                <a:latin typeface="Verdana"/>
                <a:cs typeface="Verdana"/>
              </a:rPr>
              <a:t>Anaxágoras</a:t>
            </a:r>
            <a:endParaRPr lang="es-ES" sz="2000" dirty="0">
              <a:solidFill>
                <a:schemeClr val="tx1">
                  <a:lumMod val="50000"/>
                  <a:lumOff val="50000"/>
                </a:schemeClr>
              </a:solidFill>
              <a:latin typeface="Verdana"/>
              <a:cs typeface="Verdana"/>
            </a:endParaRPr>
          </a:p>
        </p:txBody>
      </p:sp>
      <p:sp>
        <p:nvSpPr>
          <p:cNvPr id="14" name="Rectángulo 21"/>
          <p:cNvSpPr/>
          <p:nvPr/>
        </p:nvSpPr>
        <p:spPr>
          <a:xfrm>
            <a:off x="827584" y="2708920"/>
            <a:ext cx="6840760" cy="1446550"/>
          </a:xfrm>
          <a:prstGeom prst="rect">
            <a:avLst/>
          </a:prstGeom>
        </p:spPr>
        <p:txBody>
          <a:bodyPr wrap="square">
            <a:spAutoFit/>
          </a:bodyPr>
          <a:lstStyle/>
          <a:p>
            <a:pPr algn="just"/>
            <a:r>
              <a:rPr lang="es-ES" sz="1100" b="1" dirty="0" err="1" smtClean="0">
                <a:solidFill>
                  <a:schemeClr val="tx1">
                    <a:lumMod val="50000"/>
                    <a:lumOff val="50000"/>
                  </a:schemeClr>
                </a:solidFill>
                <a:latin typeface="Verdana"/>
                <a:cs typeface="Verdana"/>
              </a:rPr>
              <a:t>Empédocles</a:t>
            </a:r>
            <a:r>
              <a:rPr lang="es-ES" sz="1100" b="1" dirty="0" smtClean="0">
                <a:solidFill>
                  <a:schemeClr val="tx1">
                    <a:lumMod val="50000"/>
                    <a:lumOff val="50000"/>
                  </a:schemeClr>
                </a:solidFill>
                <a:latin typeface="Verdana"/>
                <a:cs typeface="Verdana"/>
              </a:rPr>
              <a:t> de Agrigento</a:t>
            </a:r>
          </a:p>
          <a:p>
            <a:pPr algn="just"/>
            <a:r>
              <a:rPr lang="es-ES" sz="1100" dirty="0" smtClean="0">
                <a:solidFill>
                  <a:schemeClr val="tx1">
                    <a:lumMod val="50000"/>
                    <a:lumOff val="50000"/>
                  </a:schemeClr>
                </a:solidFill>
                <a:latin typeface="Verdana"/>
                <a:cs typeface="Verdana"/>
              </a:rPr>
              <a:t>Existe  no uno, sino </a:t>
            </a:r>
            <a:r>
              <a:rPr lang="es-ES" sz="1100" b="1" dirty="0" smtClean="0">
                <a:solidFill>
                  <a:schemeClr val="tx1">
                    <a:lumMod val="50000"/>
                    <a:lumOff val="50000"/>
                  </a:schemeClr>
                </a:solidFill>
                <a:latin typeface="Verdana"/>
                <a:cs typeface="Verdana"/>
              </a:rPr>
              <a:t>cuatro elementos </a:t>
            </a:r>
            <a:r>
              <a:rPr lang="es-ES" sz="1100" dirty="0" smtClean="0">
                <a:solidFill>
                  <a:schemeClr val="tx1">
                    <a:lumMod val="50000"/>
                    <a:lumOff val="50000"/>
                  </a:schemeClr>
                </a:solidFill>
                <a:latin typeface="Verdana"/>
                <a:cs typeface="Verdana"/>
              </a:rPr>
              <a:t>constitutivos de la realidad: la tierra, el aire, el fuego y el aire. Movidos por fuerzas contrarias: amor y odio.</a:t>
            </a:r>
          </a:p>
          <a:p>
            <a:pPr algn="just"/>
            <a:endParaRPr lang="es-ES" sz="1100" dirty="0" smtClean="0">
              <a:solidFill>
                <a:schemeClr val="tx1">
                  <a:lumMod val="50000"/>
                  <a:lumOff val="50000"/>
                </a:schemeClr>
              </a:solidFill>
              <a:latin typeface="Verdana"/>
              <a:cs typeface="Verdana"/>
            </a:endParaRPr>
          </a:p>
          <a:p>
            <a:pPr algn="just"/>
            <a:r>
              <a:rPr lang="es-ES" sz="1100" b="1" dirty="0" err="1" smtClean="0">
                <a:solidFill>
                  <a:schemeClr val="tx1">
                    <a:lumMod val="50000"/>
                    <a:lumOff val="50000"/>
                  </a:schemeClr>
                </a:solidFill>
                <a:latin typeface="Verdana"/>
                <a:cs typeface="Verdana"/>
              </a:rPr>
              <a:t>Anaxágoras</a:t>
            </a:r>
            <a:endParaRPr lang="es-ES" sz="1100" b="1" dirty="0" smtClean="0">
              <a:solidFill>
                <a:schemeClr val="tx1">
                  <a:lumMod val="50000"/>
                  <a:lumOff val="50000"/>
                </a:schemeClr>
              </a:solidFill>
              <a:latin typeface="Verdana"/>
              <a:cs typeface="Verdana"/>
            </a:endParaRPr>
          </a:p>
          <a:p>
            <a:pPr algn="just"/>
            <a:r>
              <a:rPr lang="es-ES" sz="1100" dirty="0" smtClean="0">
                <a:solidFill>
                  <a:schemeClr val="tx1">
                    <a:lumMod val="50000"/>
                    <a:lumOff val="50000"/>
                  </a:schemeClr>
                </a:solidFill>
                <a:latin typeface="Verdana"/>
                <a:cs typeface="Verdana"/>
              </a:rPr>
              <a:t>Existen infinitas entidades móviles u </a:t>
            </a:r>
            <a:r>
              <a:rPr lang="es-ES" sz="1100" b="1" dirty="0" err="1" smtClean="0">
                <a:solidFill>
                  <a:schemeClr val="tx1">
                    <a:lumMod val="50000"/>
                    <a:lumOff val="50000"/>
                  </a:schemeClr>
                </a:solidFill>
                <a:latin typeface="Verdana"/>
                <a:cs typeface="Verdana"/>
              </a:rPr>
              <a:t>homeomerías</a:t>
            </a:r>
            <a:r>
              <a:rPr lang="es-ES" sz="1100" b="1" i="1" dirty="0" smtClean="0">
                <a:solidFill>
                  <a:schemeClr val="tx1">
                    <a:lumMod val="50000"/>
                    <a:lumOff val="50000"/>
                  </a:schemeClr>
                </a:solidFill>
                <a:latin typeface="Verdana"/>
                <a:cs typeface="Verdana"/>
              </a:rPr>
              <a:t> </a:t>
            </a:r>
            <a:r>
              <a:rPr lang="es-ES" sz="1100" dirty="0" smtClean="0">
                <a:solidFill>
                  <a:schemeClr val="tx1">
                    <a:lumMod val="50000"/>
                    <a:lumOff val="50000"/>
                  </a:schemeClr>
                </a:solidFill>
                <a:latin typeface="Verdana"/>
                <a:cs typeface="Verdana"/>
              </a:rPr>
              <a:t>y una fuerza ordenadora del devenir del cosmos. A esta fuerza la denominó </a:t>
            </a:r>
            <a:r>
              <a:rPr lang="es-ES" sz="1100" b="1" i="1" dirty="0" err="1" smtClean="0">
                <a:solidFill>
                  <a:schemeClr val="tx1">
                    <a:lumMod val="50000"/>
                    <a:lumOff val="50000"/>
                  </a:schemeClr>
                </a:solidFill>
                <a:latin typeface="Verdana"/>
                <a:cs typeface="Verdana"/>
              </a:rPr>
              <a:t>nous</a:t>
            </a:r>
            <a:r>
              <a:rPr lang="es-ES" sz="1100" b="1" i="1" dirty="0" smtClean="0">
                <a:solidFill>
                  <a:schemeClr val="tx1">
                    <a:lumMod val="50000"/>
                    <a:lumOff val="50000"/>
                  </a:schemeClr>
                </a:solidFill>
                <a:latin typeface="Verdana"/>
                <a:cs typeface="Verdana"/>
              </a:rPr>
              <a:t> (</a:t>
            </a:r>
            <a:r>
              <a:rPr lang="es-ES" sz="1100" b="1" i="1" dirty="0" err="1" smtClean="0">
                <a:solidFill>
                  <a:schemeClr val="tx1">
                    <a:lumMod val="50000"/>
                    <a:lumOff val="50000"/>
                  </a:schemeClr>
                </a:solidFill>
                <a:latin typeface="Verdana"/>
                <a:cs typeface="Verdana"/>
              </a:rPr>
              <a:t>νου̃ς</a:t>
            </a:r>
            <a:r>
              <a:rPr lang="es-ES" sz="1100" b="1" i="1" dirty="0" smtClean="0">
                <a:solidFill>
                  <a:schemeClr val="tx1">
                    <a:lumMod val="50000"/>
                    <a:lumOff val="50000"/>
                  </a:schemeClr>
                </a:solidFill>
                <a:latin typeface="Verdana"/>
                <a:cs typeface="Verdana"/>
              </a:rPr>
              <a:t>). </a:t>
            </a:r>
          </a:p>
          <a:p>
            <a:pPr algn="just"/>
            <a:endParaRPr lang="es-ES" sz="1100" dirty="0" smtClean="0">
              <a:solidFill>
                <a:schemeClr val="tx1">
                  <a:lumMod val="50000"/>
                  <a:lumOff val="50000"/>
                </a:schemeClr>
              </a:solidFill>
              <a:latin typeface="Verdana"/>
              <a:cs typeface="Verdana"/>
            </a:endParaRPr>
          </a:p>
        </p:txBody>
      </p:sp>
      <p:grpSp>
        <p:nvGrpSpPr>
          <p:cNvPr id="11" name="Agrupar 12"/>
          <p:cNvGrpSpPr/>
          <p:nvPr/>
        </p:nvGrpSpPr>
        <p:grpSpPr>
          <a:xfrm>
            <a:off x="727307" y="4210593"/>
            <a:ext cx="2109036" cy="469634"/>
            <a:chOff x="716373" y="2162909"/>
            <a:chExt cx="2948175" cy="656491"/>
          </a:xfrm>
          <a:solidFill>
            <a:srgbClr val="FF0000"/>
          </a:solidFill>
        </p:grpSpPr>
        <p:sp>
          <p:nvSpPr>
            <p:cNvPr id="13"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15"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6"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7" name="Subtítulo 2"/>
          <p:cNvSpPr txBox="1">
            <a:spLocks/>
          </p:cNvSpPr>
          <p:nvPr/>
        </p:nvSpPr>
        <p:spPr>
          <a:xfrm>
            <a:off x="1259632" y="4293096"/>
            <a:ext cx="6450328" cy="611756"/>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Los atomistas: </a:t>
            </a:r>
            <a:r>
              <a:rPr lang="es-ES" sz="2000" dirty="0" err="1" smtClean="0">
                <a:solidFill>
                  <a:schemeClr val="tx1">
                    <a:lumMod val="50000"/>
                    <a:lumOff val="50000"/>
                  </a:schemeClr>
                </a:solidFill>
                <a:latin typeface="Verdana"/>
                <a:cs typeface="Verdana"/>
              </a:rPr>
              <a:t>Leucipo</a:t>
            </a:r>
            <a:r>
              <a:rPr lang="es-ES" sz="2000" dirty="0" smtClean="0">
                <a:solidFill>
                  <a:schemeClr val="tx1">
                    <a:lumMod val="50000"/>
                    <a:lumOff val="50000"/>
                  </a:schemeClr>
                </a:solidFill>
                <a:latin typeface="Verdana"/>
                <a:cs typeface="Verdana"/>
              </a:rPr>
              <a:t> y Demócrito</a:t>
            </a:r>
            <a:endParaRPr lang="es-ES" sz="2000" dirty="0">
              <a:solidFill>
                <a:schemeClr val="tx1">
                  <a:lumMod val="50000"/>
                  <a:lumOff val="50000"/>
                </a:schemeClr>
              </a:solidFill>
              <a:latin typeface="Verdana"/>
              <a:cs typeface="Verdana"/>
            </a:endParaRPr>
          </a:p>
        </p:txBody>
      </p:sp>
      <p:sp>
        <p:nvSpPr>
          <p:cNvPr id="18" name="Rectángulo 21"/>
          <p:cNvSpPr/>
          <p:nvPr/>
        </p:nvSpPr>
        <p:spPr>
          <a:xfrm>
            <a:off x="755576" y="4869160"/>
            <a:ext cx="6840760" cy="1107996"/>
          </a:xfrm>
          <a:prstGeom prst="rect">
            <a:avLst/>
          </a:prstGeom>
        </p:spPr>
        <p:txBody>
          <a:bodyPr wrap="square">
            <a:spAutoFit/>
          </a:bodyPr>
          <a:lstStyle/>
          <a:p>
            <a:pPr algn="just"/>
            <a:r>
              <a:rPr lang="es-ES" sz="1100" dirty="0" smtClean="0">
                <a:solidFill>
                  <a:schemeClr val="tx1">
                    <a:lumMod val="50000"/>
                    <a:lumOff val="50000"/>
                  </a:schemeClr>
                </a:solidFill>
                <a:latin typeface="Verdana"/>
                <a:cs typeface="Verdana"/>
              </a:rPr>
              <a:t>La realidad está compuesta por </a:t>
            </a:r>
            <a:r>
              <a:rPr lang="es-ES" sz="1100" b="1" dirty="0" smtClean="0">
                <a:solidFill>
                  <a:schemeClr val="tx1">
                    <a:lumMod val="50000"/>
                    <a:lumOff val="50000"/>
                  </a:schemeClr>
                </a:solidFill>
                <a:latin typeface="Verdana"/>
                <a:cs typeface="Verdana"/>
              </a:rPr>
              <a:t>átomos (</a:t>
            </a:r>
            <a:r>
              <a:rPr lang="es-ES" sz="1100" b="1" i="1" dirty="0" err="1" smtClean="0">
                <a:solidFill>
                  <a:schemeClr val="tx1">
                    <a:lumMod val="50000"/>
                    <a:lumOff val="50000"/>
                  </a:schemeClr>
                </a:solidFill>
                <a:latin typeface="Verdana"/>
                <a:cs typeface="Verdana"/>
              </a:rPr>
              <a:t>ἄτομον</a:t>
            </a:r>
            <a:r>
              <a:rPr lang="es-ES" sz="1100" b="1" dirty="0" smtClean="0">
                <a:solidFill>
                  <a:schemeClr val="tx1">
                    <a:lumMod val="50000"/>
                    <a:lumOff val="50000"/>
                  </a:schemeClr>
                </a:solidFill>
                <a:latin typeface="Verdana"/>
                <a:cs typeface="Verdana"/>
              </a:rPr>
              <a:t>) </a:t>
            </a:r>
            <a:r>
              <a:rPr lang="es-ES" sz="1100" dirty="0" smtClean="0">
                <a:solidFill>
                  <a:schemeClr val="tx1">
                    <a:lumMod val="50000"/>
                    <a:lumOff val="50000"/>
                  </a:schemeClr>
                </a:solidFill>
                <a:latin typeface="Verdana"/>
                <a:cs typeface="Verdana"/>
              </a:rPr>
              <a:t>que  no se pueden conocer por los sentidos sino por la razón.</a:t>
            </a:r>
          </a:p>
          <a:p>
            <a:pPr algn="just"/>
            <a:endParaRPr lang="es-ES" sz="1100" dirty="0" smtClean="0">
              <a:solidFill>
                <a:schemeClr val="tx1">
                  <a:lumMod val="50000"/>
                  <a:lumOff val="50000"/>
                </a:schemeClr>
              </a:solidFill>
              <a:latin typeface="Verdana"/>
              <a:cs typeface="Verdana"/>
            </a:endParaRPr>
          </a:p>
          <a:p>
            <a:pPr algn="just"/>
            <a:r>
              <a:rPr lang="es-ES" sz="1100" dirty="0" smtClean="0">
                <a:solidFill>
                  <a:schemeClr val="tx1">
                    <a:lumMod val="50000"/>
                    <a:lumOff val="50000"/>
                  </a:schemeClr>
                </a:solidFill>
                <a:latin typeface="Verdana"/>
                <a:cs typeface="Verdana"/>
              </a:rPr>
              <a:t>Todo es átomo y vacío, que es  un espacio inmaterial sin el cual no se podrían mover los átomos.</a:t>
            </a:r>
          </a:p>
          <a:p>
            <a:pPr algn="just"/>
            <a:endParaRPr lang="es-ES" sz="1100" dirty="0" smtClean="0">
              <a:solidFill>
                <a:schemeClr val="tx1">
                  <a:lumMod val="50000"/>
                  <a:lumOff val="50000"/>
                </a:schemeClr>
              </a:solidFill>
              <a:latin typeface="Verdana"/>
              <a:cs typeface="Verdana"/>
            </a:endParaRPr>
          </a:p>
        </p:txBody>
      </p:sp>
    </p:spTree>
    <p:extLst>
      <p:ext uri="{BB962C8B-B14F-4D97-AF65-F5344CB8AC3E}">
        <p14:creationId xmlns:p14="http://schemas.microsoft.com/office/powerpoint/2010/main" xmlns="" val="34225057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2"/>
          <p:cNvGrpSpPr/>
          <p:nvPr/>
        </p:nvGrpSpPr>
        <p:grpSpPr>
          <a:xfrm>
            <a:off x="757699" y="1733127"/>
            <a:ext cx="2109036" cy="469634"/>
            <a:chOff x="716373" y="2162909"/>
            <a:chExt cx="2948175" cy="656491"/>
          </a:xfrm>
          <a:solidFill>
            <a:srgbClr val="FF0000"/>
          </a:solidFill>
        </p:grpSpPr>
        <p:sp>
          <p:nvSpPr>
            <p:cNvPr id="8"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9"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0"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2" name="Subtítulo 2"/>
          <p:cNvSpPr txBox="1">
            <a:spLocks/>
          </p:cNvSpPr>
          <p:nvPr/>
        </p:nvSpPr>
        <p:spPr>
          <a:xfrm>
            <a:off x="1290024" y="1815630"/>
            <a:ext cx="7314424" cy="611756"/>
          </a:xfrm>
          <a:prstGeom prst="rect">
            <a:avLst/>
          </a:prstGeom>
        </p:spPr>
        <p:txBody>
          <a:bodyPr vert="horz" lIns="91440" tIns="45720" rIns="91440" bIns="45720" rtlCol="0">
            <a:normAutofit fontScale="925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La filosofía en Atenas. Los sofistas: </a:t>
            </a:r>
            <a:r>
              <a:rPr lang="es-ES" sz="2000" dirty="0" err="1" smtClean="0">
                <a:solidFill>
                  <a:schemeClr val="tx1">
                    <a:lumMod val="50000"/>
                    <a:lumOff val="50000"/>
                  </a:schemeClr>
                </a:solidFill>
                <a:latin typeface="Verdana"/>
                <a:cs typeface="Verdana"/>
              </a:rPr>
              <a:t>Protágoras</a:t>
            </a:r>
            <a:r>
              <a:rPr lang="es-ES" sz="2000" dirty="0" smtClean="0">
                <a:solidFill>
                  <a:schemeClr val="tx1">
                    <a:lumMod val="50000"/>
                    <a:lumOff val="50000"/>
                  </a:schemeClr>
                </a:solidFill>
                <a:latin typeface="Verdana"/>
                <a:cs typeface="Verdana"/>
              </a:rPr>
              <a:t> y </a:t>
            </a:r>
            <a:r>
              <a:rPr lang="es-ES" sz="2000" dirty="0" err="1" smtClean="0">
                <a:solidFill>
                  <a:schemeClr val="tx1">
                    <a:lumMod val="50000"/>
                    <a:lumOff val="50000"/>
                  </a:schemeClr>
                </a:solidFill>
                <a:latin typeface="Verdana"/>
                <a:cs typeface="Verdana"/>
              </a:rPr>
              <a:t>Gorgias</a:t>
            </a:r>
            <a:endParaRPr lang="es-ES" sz="2000" dirty="0">
              <a:solidFill>
                <a:schemeClr val="tx1">
                  <a:lumMod val="50000"/>
                  <a:lumOff val="50000"/>
                </a:schemeClr>
              </a:solidFill>
              <a:latin typeface="Verdana"/>
              <a:cs typeface="Verdana"/>
            </a:endParaRPr>
          </a:p>
        </p:txBody>
      </p:sp>
      <p:sp>
        <p:nvSpPr>
          <p:cNvPr id="14" name="Rectángulo 21"/>
          <p:cNvSpPr/>
          <p:nvPr/>
        </p:nvSpPr>
        <p:spPr>
          <a:xfrm>
            <a:off x="827584" y="2708920"/>
            <a:ext cx="6840760" cy="2800767"/>
          </a:xfrm>
          <a:prstGeom prst="rect">
            <a:avLst/>
          </a:prstGeom>
        </p:spPr>
        <p:txBody>
          <a:bodyPr wrap="square">
            <a:spAutoFit/>
          </a:bodyPr>
          <a:lstStyle/>
          <a:p>
            <a:pPr algn="just"/>
            <a:r>
              <a:rPr lang="es-ES" sz="1100" dirty="0" smtClean="0">
                <a:solidFill>
                  <a:schemeClr val="tx1">
                    <a:lumMod val="50000"/>
                    <a:lumOff val="50000"/>
                  </a:schemeClr>
                </a:solidFill>
                <a:latin typeface="Verdana"/>
                <a:cs typeface="Verdana"/>
              </a:rPr>
              <a:t> Siglo de Pericles, hegemonía de Atenas frente a Esparta. Segunda mitad del siglo V a.C.</a:t>
            </a:r>
          </a:p>
          <a:p>
            <a:pPr algn="just"/>
            <a:endParaRPr lang="es-ES" sz="1100" dirty="0" smtClean="0">
              <a:solidFill>
                <a:schemeClr val="tx1">
                  <a:lumMod val="50000"/>
                  <a:lumOff val="50000"/>
                </a:schemeClr>
              </a:solidFill>
              <a:latin typeface="Verdana"/>
              <a:cs typeface="Verdana"/>
            </a:endParaRP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La sofística fue más un movimiento cultural que una filosofía específica.</a:t>
            </a: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Las cuestiones relativas a la naturaleza y al origen del cosmos, se dejan de lado y se centra la </a:t>
            </a:r>
            <a:r>
              <a:rPr lang="es-ES" sz="1100" b="1" dirty="0" smtClean="0">
                <a:solidFill>
                  <a:schemeClr val="tx1">
                    <a:lumMod val="50000"/>
                    <a:lumOff val="50000"/>
                  </a:schemeClr>
                </a:solidFill>
                <a:latin typeface="Verdana"/>
                <a:cs typeface="Verdana"/>
              </a:rPr>
              <a:t>atención en el ser humano.</a:t>
            </a:r>
          </a:p>
          <a:p>
            <a:pPr marL="177800" indent="-177800" algn="just">
              <a:buFont typeface="Arial" pitchFamily="34" charset="0"/>
              <a:buChar char="•"/>
            </a:pPr>
            <a:r>
              <a:rPr lang="es-ES" sz="1100" b="1" i="1" dirty="0" smtClean="0">
                <a:solidFill>
                  <a:schemeClr val="tx1">
                    <a:lumMod val="50000"/>
                    <a:lumOff val="50000"/>
                  </a:schemeClr>
                </a:solidFill>
                <a:latin typeface="Verdana"/>
                <a:cs typeface="Verdana"/>
              </a:rPr>
              <a:t>Sofista</a:t>
            </a:r>
            <a:r>
              <a:rPr lang="es-ES" sz="1100" dirty="0" smtClean="0">
                <a:solidFill>
                  <a:schemeClr val="tx1">
                    <a:lumMod val="50000"/>
                    <a:lumOff val="50000"/>
                  </a:schemeClr>
                </a:solidFill>
                <a:latin typeface="Verdana"/>
                <a:cs typeface="Verdana"/>
              </a:rPr>
              <a:t> significa «el que hace sabios a otros, el que instruye», de ahí que ser sofista fuera asumir el rol de profesor ambulante.</a:t>
            </a:r>
          </a:p>
          <a:p>
            <a:pPr algn="just"/>
            <a:endParaRPr lang="es-ES" sz="1100" dirty="0" smtClean="0">
              <a:solidFill>
                <a:schemeClr val="tx1">
                  <a:lumMod val="50000"/>
                  <a:lumOff val="50000"/>
                </a:schemeClr>
              </a:solidFill>
              <a:latin typeface="Verdana"/>
              <a:cs typeface="Verdana"/>
            </a:endParaRPr>
          </a:p>
          <a:p>
            <a:pPr algn="just"/>
            <a:r>
              <a:rPr lang="es-ES" sz="1100" b="1" dirty="0" err="1" smtClean="0">
                <a:solidFill>
                  <a:schemeClr val="tx1">
                    <a:lumMod val="50000"/>
                    <a:lumOff val="50000"/>
                  </a:schemeClr>
                </a:solidFill>
                <a:latin typeface="Verdana"/>
                <a:cs typeface="Verdana"/>
              </a:rPr>
              <a:t>Protágoras</a:t>
            </a:r>
            <a:r>
              <a:rPr lang="es-ES" sz="1100" b="1" dirty="0" smtClean="0">
                <a:solidFill>
                  <a:schemeClr val="tx1">
                    <a:lumMod val="50000"/>
                    <a:lumOff val="50000"/>
                  </a:schemeClr>
                </a:solidFill>
                <a:latin typeface="Verdana"/>
                <a:cs typeface="Verdana"/>
              </a:rPr>
              <a:t>: relativismo epistemológico</a:t>
            </a:r>
          </a:p>
          <a:p>
            <a:pPr algn="just"/>
            <a:r>
              <a:rPr lang="es-ES" sz="1100" dirty="0" smtClean="0">
                <a:solidFill>
                  <a:schemeClr val="tx1">
                    <a:lumMod val="50000"/>
                    <a:lumOff val="50000"/>
                  </a:schemeClr>
                </a:solidFill>
                <a:latin typeface="Verdana"/>
                <a:cs typeface="Verdana"/>
              </a:rPr>
              <a:t>«El hombre es la medida de todas las cosas, de las que son, en cuanto que son, y de las que no son,  en tanto que no son». Sólo existen opiniones individuales.</a:t>
            </a:r>
          </a:p>
          <a:p>
            <a:pPr algn="just"/>
            <a:r>
              <a:rPr lang="es-ES" sz="1100" dirty="0" smtClean="0">
                <a:solidFill>
                  <a:schemeClr val="tx1">
                    <a:lumMod val="50000"/>
                    <a:lumOff val="50000"/>
                  </a:schemeClr>
                </a:solidFill>
                <a:latin typeface="Verdana"/>
                <a:cs typeface="Verdana"/>
              </a:rPr>
              <a:t>   </a:t>
            </a:r>
          </a:p>
          <a:p>
            <a:pPr algn="just"/>
            <a:r>
              <a:rPr lang="es-ES" sz="1100" b="1" dirty="0" err="1" smtClean="0">
                <a:solidFill>
                  <a:schemeClr val="tx1">
                    <a:lumMod val="50000"/>
                    <a:lumOff val="50000"/>
                  </a:schemeClr>
                </a:solidFill>
                <a:latin typeface="Verdana"/>
                <a:cs typeface="Verdana"/>
              </a:rPr>
              <a:t>Gorgias</a:t>
            </a:r>
            <a:r>
              <a:rPr lang="es-ES" sz="1100" b="1" dirty="0" smtClean="0">
                <a:solidFill>
                  <a:schemeClr val="tx1">
                    <a:lumMod val="50000"/>
                    <a:lumOff val="50000"/>
                  </a:schemeClr>
                </a:solidFill>
                <a:latin typeface="Verdana"/>
                <a:cs typeface="Verdana"/>
              </a:rPr>
              <a:t>: escepticismo &gt; no podemos conocer nada</a:t>
            </a:r>
          </a:p>
          <a:p>
            <a:pPr algn="just"/>
            <a:r>
              <a:rPr lang="es-ES" sz="1100" dirty="0" smtClean="0">
                <a:solidFill>
                  <a:schemeClr val="tx1">
                    <a:lumMod val="50000"/>
                    <a:lumOff val="50000"/>
                  </a:schemeClr>
                </a:solidFill>
                <a:latin typeface="Verdana"/>
                <a:cs typeface="Verdana"/>
              </a:rPr>
              <a:t>1. Nada existe.</a:t>
            </a:r>
          </a:p>
          <a:p>
            <a:pPr algn="just"/>
            <a:r>
              <a:rPr lang="es-ES" sz="1100" dirty="0" smtClean="0">
                <a:solidFill>
                  <a:schemeClr val="tx1">
                    <a:lumMod val="50000"/>
                    <a:lumOff val="50000"/>
                  </a:schemeClr>
                </a:solidFill>
                <a:latin typeface="Verdana"/>
                <a:cs typeface="Verdana"/>
              </a:rPr>
              <a:t>2. Si algo existiese, no podríamos conocerlo.</a:t>
            </a:r>
          </a:p>
          <a:p>
            <a:pPr algn="just"/>
            <a:r>
              <a:rPr lang="es-ES" sz="1100" dirty="0" smtClean="0">
                <a:solidFill>
                  <a:schemeClr val="tx1">
                    <a:lumMod val="50000"/>
                    <a:lumOff val="50000"/>
                  </a:schemeClr>
                </a:solidFill>
                <a:latin typeface="Verdana"/>
                <a:cs typeface="Verdana"/>
              </a:rPr>
              <a:t>3. Aunque pudiéramos conocerlo, no podríamos expresarlo ni comunicárselo a los demás.</a:t>
            </a:r>
          </a:p>
        </p:txBody>
      </p:sp>
    </p:spTree>
    <p:extLst>
      <p:ext uri="{BB962C8B-B14F-4D97-AF65-F5344CB8AC3E}">
        <p14:creationId xmlns:p14="http://schemas.microsoft.com/office/powerpoint/2010/main" xmlns="" val="3422505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2"/>
          <p:cNvGrpSpPr/>
          <p:nvPr/>
        </p:nvGrpSpPr>
        <p:grpSpPr>
          <a:xfrm>
            <a:off x="757699" y="1733127"/>
            <a:ext cx="2109036" cy="469634"/>
            <a:chOff x="716373" y="2162909"/>
            <a:chExt cx="2948175" cy="656491"/>
          </a:xfrm>
          <a:solidFill>
            <a:srgbClr val="FF0000"/>
          </a:solidFill>
        </p:grpSpPr>
        <p:sp>
          <p:nvSpPr>
            <p:cNvPr id="8"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9"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0"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2" name="Subtítulo 2"/>
          <p:cNvSpPr txBox="1">
            <a:spLocks/>
          </p:cNvSpPr>
          <p:nvPr/>
        </p:nvSpPr>
        <p:spPr>
          <a:xfrm>
            <a:off x="1290024" y="1815630"/>
            <a:ext cx="7314424" cy="611756"/>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La filosofía en Atenas. Sócrates</a:t>
            </a:r>
            <a:endParaRPr lang="es-ES" sz="2000" dirty="0">
              <a:solidFill>
                <a:schemeClr val="tx1">
                  <a:lumMod val="50000"/>
                  <a:lumOff val="50000"/>
                </a:schemeClr>
              </a:solidFill>
              <a:latin typeface="Verdana"/>
              <a:cs typeface="Verdana"/>
            </a:endParaRPr>
          </a:p>
        </p:txBody>
      </p:sp>
      <p:sp>
        <p:nvSpPr>
          <p:cNvPr id="14" name="Rectángulo 21"/>
          <p:cNvSpPr/>
          <p:nvPr/>
        </p:nvSpPr>
        <p:spPr>
          <a:xfrm>
            <a:off x="827584" y="2708920"/>
            <a:ext cx="7344816" cy="3139321"/>
          </a:xfrm>
          <a:prstGeom prst="rect">
            <a:avLst/>
          </a:prstGeom>
        </p:spPr>
        <p:txBody>
          <a:bodyPr wrap="square">
            <a:spAutoFit/>
          </a:bodyPr>
          <a:lstStyle/>
          <a:p>
            <a:pPr algn="just"/>
            <a:r>
              <a:rPr lang="es-ES" sz="1100" b="1" dirty="0" smtClean="0">
                <a:solidFill>
                  <a:schemeClr val="tx1">
                    <a:lumMod val="50000"/>
                    <a:lumOff val="50000"/>
                  </a:schemeClr>
                </a:solidFill>
                <a:latin typeface="Verdana"/>
                <a:cs typeface="Verdana"/>
              </a:rPr>
              <a:t>Epistemología:</a:t>
            </a: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Para Sócrates, a diferencia de los sofistas, existe una </a:t>
            </a:r>
            <a:r>
              <a:rPr lang="es-ES" sz="1100" b="1" dirty="0" smtClean="0">
                <a:solidFill>
                  <a:schemeClr val="tx1">
                    <a:lumMod val="50000"/>
                    <a:lumOff val="50000"/>
                  </a:schemeClr>
                </a:solidFill>
                <a:latin typeface="Verdana"/>
                <a:cs typeface="Verdana"/>
              </a:rPr>
              <a:t>verdad objetiva y absoluta </a:t>
            </a:r>
            <a:r>
              <a:rPr lang="es-ES" sz="1100" dirty="0" smtClean="0">
                <a:solidFill>
                  <a:schemeClr val="tx1">
                    <a:lumMod val="50000"/>
                    <a:lumOff val="50000"/>
                  </a:schemeClr>
                </a:solidFill>
                <a:latin typeface="Verdana"/>
                <a:cs typeface="Verdana"/>
              </a:rPr>
              <a:t>y es posible conocerla.</a:t>
            </a: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Invita a admitir la propia ignorancia para seguir indagando y  no darse por satisfecho con simples certezas.</a:t>
            </a: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A él se le atribuye el razonamiento inductivo y la definición de </a:t>
            </a:r>
            <a:r>
              <a:rPr lang="es-ES" sz="1100" b="1" dirty="0" smtClean="0">
                <a:solidFill>
                  <a:schemeClr val="tx1">
                    <a:lumMod val="50000"/>
                    <a:lumOff val="50000"/>
                  </a:schemeClr>
                </a:solidFill>
                <a:latin typeface="Verdana"/>
                <a:cs typeface="Verdana"/>
              </a:rPr>
              <a:t>lo universal.  </a:t>
            </a: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El método socrático comienza con la conciencia de la propia ignorancia, de </a:t>
            </a:r>
            <a:r>
              <a:rPr lang="es-ES" sz="1100" b="1" dirty="0" smtClean="0">
                <a:solidFill>
                  <a:schemeClr val="tx1">
                    <a:lumMod val="50000"/>
                    <a:lumOff val="50000"/>
                  </a:schemeClr>
                </a:solidFill>
                <a:latin typeface="Verdana"/>
                <a:cs typeface="Verdana"/>
              </a:rPr>
              <a:t>«saber que no se sabe»:</a:t>
            </a:r>
            <a:r>
              <a:rPr lang="es-ES" sz="1100" dirty="0" smtClean="0">
                <a:solidFill>
                  <a:schemeClr val="tx1">
                    <a:lumMod val="50000"/>
                    <a:lumOff val="50000"/>
                  </a:schemeClr>
                </a:solidFill>
                <a:latin typeface="Verdana"/>
                <a:cs typeface="Verdana"/>
              </a:rPr>
              <a:t> humildad epistemológica. Solo sé que no sé nada. Es un diálogo interpersonal que tiene dos momentos delimitados:</a:t>
            </a:r>
          </a:p>
          <a:p>
            <a:pPr algn="just"/>
            <a:r>
              <a:rPr lang="es-ES" sz="1100" dirty="0" smtClean="0">
                <a:solidFill>
                  <a:schemeClr val="tx1">
                    <a:lumMod val="50000"/>
                    <a:lumOff val="50000"/>
                  </a:schemeClr>
                </a:solidFill>
                <a:latin typeface="Verdana"/>
                <a:cs typeface="Verdana"/>
              </a:rPr>
              <a:t>	* La </a:t>
            </a:r>
            <a:r>
              <a:rPr lang="es-ES" sz="1100" b="1" dirty="0" smtClean="0">
                <a:solidFill>
                  <a:schemeClr val="tx1">
                    <a:lumMod val="50000"/>
                    <a:lumOff val="50000"/>
                  </a:schemeClr>
                </a:solidFill>
                <a:latin typeface="Verdana"/>
                <a:cs typeface="Verdana"/>
              </a:rPr>
              <a:t>ironía</a:t>
            </a:r>
            <a:r>
              <a:rPr lang="es-ES" sz="1100" b="1" i="1" dirty="0" smtClean="0">
                <a:solidFill>
                  <a:schemeClr val="tx1">
                    <a:lumMod val="50000"/>
                    <a:lumOff val="50000"/>
                  </a:schemeClr>
                </a:solidFill>
                <a:latin typeface="Verdana"/>
                <a:cs typeface="Verdana"/>
              </a:rPr>
              <a:t> (</a:t>
            </a:r>
            <a:r>
              <a:rPr lang="es-ES" sz="1100" b="1" i="1" dirty="0" err="1" smtClean="0">
                <a:solidFill>
                  <a:schemeClr val="tx1">
                    <a:lumMod val="50000"/>
                    <a:lumOff val="50000"/>
                  </a:schemeClr>
                </a:solidFill>
                <a:latin typeface="Verdana"/>
                <a:cs typeface="Verdana"/>
              </a:rPr>
              <a:t>εἰρωνεία</a:t>
            </a:r>
            <a:r>
              <a:rPr lang="es-ES" sz="1100" b="1" i="1" dirty="0" smtClean="0">
                <a:solidFill>
                  <a:schemeClr val="tx1">
                    <a:lumMod val="50000"/>
                    <a:lumOff val="50000"/>
                  </a:schemeClr>
                </a:solidFill>
                <a:latin typeface="Verdana"/>
                <a:cs typeface="Verdana"/>
              </a:rPr>
              <a:t>).</a:t>
            </a:r>
          </a:p>
          <a:p>
            <a:pPr algn="just"/>
            <a:r>
              <a:rPr lang="es-ES" sz="1100" dirty="0" smtClean="0">
                <a:solidFill>
                  <a:schemeClr val="tx1">
                    <a:lumMod val="50000"/>
                    <a:lumOff val="50000"/>
                  </a:schemeClr>
                </a:solidFill>
                <a:latin typeface="Verdana"/>
                <a:cs typeface="Verdana"/>
              </a:rPr>
              <a:t>        	* La </a:t>
            </a:r>
            <a:r>
              <a:rPr lang="es-ES" sz="1100" b="1" dirty="0" smtClean="0">
                <a:solidFill>
                  <a:schemeClr val="tx1">
                    <a:lumMod val="50000"/>
                    <a:lumOff val="50000"/>
                  </a:schemeClr>
                </a:solidFill>
                <a:latin typeface="Verdana"/>
                <a:cs typeface="Verdana"/>
              </a:rPr>
              <a:t>mayéutica</a:t>
            </a:r>
            <a:r>
              <a:rPr lang="es-ES" sz="1100" b="1" i="1" dirty="0" smtClean="0">
                <a:solidFill>
                  <a:schemeClr val="tx1">
                    <a:lumMod val="50000"/>
                    <a:lumOff val="50000"/>
                  </a:schemeClr>
                </a:solidFill>
                <a:latin typeface="Verdana"/>
                <a:cs typeface="Verdana"/>
              </a:rPr>
              <a:t> (</a:t>
            </a:r>
            <a:r>
              <a:rPr lang="es-ES" sz="1100" b="1" i="1" dirty="0" err="1" smtClean="0">
                <a:solidFill>
                  <a:schemeClr val="tx1">
                    <a:lumMod val="50000"/>
                    <a:lumOff val="50000"/>
                  </a:schemeClr>
                </a:solidFill>
                <a:latin typeface="Verdana"/>
                <a:cs typeface="Verdana"/>
              </a:rPr>
              <a:t>μαιευτικη</a:t>
            </a:r>
            <a:r>
              <a:rPr lang="es-ES" sz="1100" b="1" i="1" dirty="0" smtClean="0">
                <a:solidFill>
                  <a:schemeClr val="tx1">
                    <a:lumMod val="50000"/>
                    <a:lumOff val="50000"/>
                  </a:schemeClr>
                </a:solidFill>
                <a:latin typeface="Verdana"/>
                <a:cs typeface="Verdana"/>
              </a:rPr>
              <a:t>). </a:t>
            </a:r>
          </a:p>
          <a:p>
            <a:pPr algn="just"/>
            <a:r>
              <a:rPr lang="es-ES" sz="1100" b="1" dirty="0" smtClean="0">
                <a:solidFill>
                  <a:schemeClr val="tx1">
                    <a:lumMod val="50000"/>
                    <a:lumOff val="50000"/>
                  </a:schemeClr>
                </a:solidFill>
                <a:latin typeface="Verdana"/>
                <a:cs typeface="Verdana"/>
              </a:rPr>
              <a:t>Ética:</a:t>
            </a:r>
          </a:p>
          <a:p>
            <a:pPr marL="177800" indent="-177800" algn="just">
              <a:buFont typeface="Arial" pitchFamily="34" charset="0"/>
              <a:buChar char="•"/>
            </a:pPr>
            <a:r>
              <a:rPr lang="es-ES" sz="1100" b="1" dirty="0" smtClean="0">
                <a:solidFill>
                  <a:schemeClr val="tx1">
                    <a:lumMod val="50000"/>
                    <a:lumOff val="50000"/>
                  </a:schemeClr>
                </a:solidFill>
                <a:latin typeface="Verdana"/>
                <a:cs typeface="Verdana"/>
              </a:rPr>
              <a:t>El conocimiento conduce a la virtud: </a:t>
            </a:r>
            <a:r>
              <a:rPr lang="es-ES" sz="1100" dirty="0" smtClean="0">
                <a:solidFill>
                  <a:schemeClr val="tx1">
                    <a:lumMod val="50000"/>
                    <a:lumOff val="50000"/>
                  </a:schemeClr>
                </a:solidFill>
                <a:latin typeface="Verdana"/>
                <a:cs typeface="Verdana"/>
              </a:rPr>
              <a:t>intelectualismo moral. El mal es consecuencia de la ignorancia.</a:t>
            </a: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Obrar bien y ser feliz es lo mismo, lo bueno moralmente y lo útil coinciden: utilitarismo moral.</a:t>
            </a: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La </a:t>
            </a:r>
            <a:r>
              <a:rPr lang="es-ES" sz="1100" b="1" i="1" dirty="0" err="1" smtClean="0">
                <a:solidFill>
                  <a:schemeClr val="tx1">
                    <a:lumMod val="50000"/>
                    <a:lumOff val="50000"/>
                  </a:schemeClr>
                </a:solidFill>
                <a:latin typeface="Verdana"/>
                <a:cs typeface="Verdana"/>
              </a:rPr>
              <a:t>eudamonía</a:t>
            </a:r>
            <a:r>
              <a:rPr lang="es-ES" sz="1100" b="1" i="1" dirty="0" smtClean="0">
                <a:solidFill>
                  <a:schemeClr val="tx1">
                    <a:lumMod val="50000"/>
                    <a:lumOff val="50000"/>
                  </a:schemeClr>
                </a:solidFill>
                <a:latin typeface="Verdana"/>
                <a:cs typeface="Verdana"/>
              </a:rPr>
              <a:t> (</a:t>
            </a:r>
            <a:r>
              <a:rPr lang="es-ES" sz="1100" b="1" i="1" dirty="0" err="1" smtClean="0">
                <a:solidFill>
                  <a:schemeClr val="tx1">
                    <a:lumMod val="50000"/>
                    <a:lumOff val="50000"/>
                  </a:schemeClr>
                </a:solidFill>
                <a:latin typeface="Verdana"/>
                <a:cs typeface="Verdana"/>
              </a:rPr>
              <a:t>εὐδαιμονία</a:t>
            </a:r>
            <a:r>
              <a:rPr lang="es-ES" sz="1100" b="1" i="1" dirty="0" smtClean="0">
                <a:solidFill>
                  <a:schemeClr val="tx1">
                    <a:lumMod val="50000"/>
                    <a:lumOff val="50000"/>
                  </a:schemeClr>
                </a:solidFill>
                <a:latin typeface="Verdana"/>
                <a:cs typeface="Verdana"/>
              </a:rPr>
              <a:t>), </a:t>
            </a:r>
            <a:r>
              <a:rPr lang="es-ES" sz="1100" dirty="0" smtClean="0">
                <a:solidFill>
                  <a:schemeClr val="tx1">
                    <a:lumMod val="50000"/>
                    <a:lumOff val="50000"/>
                  </a:schemeClr>
                </a:solidFill>
                <a:latin typeface="Verdana"/>
                <a:cs typeface="Verdana"/>
              </a:rPr>
              <a:t>la felicidad humana, no reside en la realización de placeres concretos o en la aceptación de lo útil según la ocasión dada, como sucede para los sofistas, sino en ese saber-virtud específico, propio del ser humano en su búsqueda hacia la verdad. </a:t>
            </a:r>
          </a:p>
        </p:txBody>
      </p:sp>
    </p:spTree>
    <p:extLst>
      <p:ext uri="{BB962C8B-B14F-4D97-AF65-F5344CB8AC3E}">
        <p14:creationId xmlns:p14="http://schemas.microsoft.com/office/powerpoint/2010/main" xmlns="" val="3422505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2"/>
          <p:cNvGrpSpPr/>
          <p:nvPr/>
        </p:nvGrpSpPr>
        <p:grpSpPr>
          <a:xfrm>
            <a:off x="757699" y="1733127"/>
            <a:ext cx="2109036" cy="469634"/>
            <a:chOff x="716373" y="2162909"/>
            <a:chExt cx="2948175" cy="656491"/>
          </a:xfrm>
          <a:solidFill>
            <a:srgbClr val="FF0000"/>
          </a:solidFill>
        </p:grpSpPr>
        <p:sp>
          <p:nvSpPr>
            <p:cNvPr id="8"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9"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0"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2" name="Subtítulo 2"/>
          <p:cNvSpPr txBox="1">
            <a:spLocks/>
          </p:cNvSpPr>
          <p:nvPr/>
        </p:nvSpPr>
        <p:spPr>
          <a:xfrm>
            <a:off x="1290024" y="1815630"/>
            <a:ext cx="7314424" cy="611756"/>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La filosofía en Atenas. Platón: la teoría de las ideas</a:t>
            </a:r>
            <a:endParaRPr lang="es-ES" sz="2000" dirty="0">
              <a:solidFill>
                <a:schemeClr val="tx1">
                  <a:lumMod val="50000"/>
                  <a:lumOff val="50000"/>
                </a:schemeClr>
              </a:solidFill>
              <a:latin typeface="Verdana"/>
              <a:cs typeface="Verdana"/>
            </a:endParaRPr>
          </a:p>
        </p:txBody>
      </p:sp>
      <p:sp>
        <p:nvSpPr>
          <p:cNvPr id="14" name="Rectángulo 21"/>
          <p:cNvSpPr/>
          <p:nvPr/>
        </p:nvSpPr>
        <p:spPr>
          <a:xfrm>
            <a:off x="827584" y="2492896"/>
            <a:ext cx="7344816" cy="261610"/>
          </a:xfrm>
          <a:prstGeom prst="rect">
            <a:avLst/>
          </a:prstGeom>
        </p:spPr>
        <p:txBody>
          <a:bodyPr wrap="square">
            <a:spAutoFit/>
          </a:bodyPr>
          <a:lstStyle/>
          <a:p>
            <a:pPr algn="just"/>
            <a:r>
              <a:rPr lang="es-ES" sz="1100" dirty="0" smtClean="0">
                <a:solidFill>
                  <a:schemeClr val="tx1">
                    <a:lumMod val="50000"/>
                    <a:lumOff val="50000"/>
                  </a:schemeClr>
                </a:solidFill>
                <a:latin typeface="Verdana"/>
                <a:cs typeface="Verdana"/>
              </a:rPr>
              <a:t>Platón recibe  las enseñanzas de  Sócrates y se formula las siguientes preguntas filosóficas:</a:t>
            </a:r>
          </a:p>
        </p:txBody>
      </p:sp>
      <p:sp>
        <p:nvSpPr>
          <p:cNvPr id="11" name="Rectángulo 21"/>
          <p:cNvSpPr/>
          <p:nvPr/>
        </p:nvSpPr>
        <p:spPr>
          <a:xfrm>
            <a:off x="1763688" y="6021288"/>
            <a:ext cx="4968552" cy="261610"/>
          </a:xfrm>
          <a:prstGeom prst="rect">
            <a:avLst/>
          </a:prstGeom>
        </p:spPr>
        <p:txBody>
          <a:bodyPr wrap="square">
            <a:spAutoFit/>
          </a:bodyPr>
          <a:lstStyle/>
          <a:p>
            <a:pPr algn="r"/>
            <a:r>
              <a:rPr lang="es-ES" sz="1100" i="1" dirty="0" smtClean="0">
                <a:solidFill>
                  <a:schemeClr val="tx1">
                    <a:lumMod val="50000"/>
                    <a:lumOff val="50000"/>
                  </a:schemeClr>
                </a:solidFill>
                <a:latin typeface="Verdana"/>
                <a:cs typeface="Verdana"/>
              </a:rPr>
              <a:t>Platón.</a:t>
            </a:r>
            <a:endParaRPr lang="es-ES" sz="1100" i="1" dirty="0">
              <a:solidFill>
                <a:schemeClr val="tx1">
                  <a:lumMod val="50000"/>
                  <a:lumOff val="50000"/>
                </a:schemeClr>
              </a:solidFill>
              <a:latin typeface="Verdana"/>
              <a:cs typeface="Verdana"/>
            </a:endParaRPr>
          </a:p>
        </p:txBody>
      </p:sp>
      <p:pic>
        <p:nvPicPr>
          <p:cNvPr id="4099" name="Picture 3" descr="C:\Users\Artext\Desktop\platon.jpg"/>
          <p:cNvPicPr>
            <a:picLocks noChangeAspect="1" noChangeArrowheads="1"/>
          </p:cNvPicPr>
          <p:nvPr/>
        </p:nvPicPr>
        <p:blipFill>
          <a:blip r:embed="rId2" cstate="print"/>
          <a:srcRect/>
          <a:stretch>
            <a:fillRect/>
          </a:stretch>
        </p:blipFill>
        <p:spPr bwMode="auto">
          <a:xfrm>
            <a:off x="6876256" y="4509120"/>
            <a:ext cx="1407225" cy="1796281"/>
          </a:xfrm>
          <a:prstGeom prst="rect">
            <a:avLst/>
          </a:prstGeom>
          <a:noFill/>
        </p:spPr>
      </p:pic>
      <p:pic>
        <p:nvPicPr>
          <p:cNvPr id="3074" name="Picture 2" descr="C:\Users\Artext\Desktop\Captura.PNG"/>
          <p:cNvPicPr>
            <a:picLocks noChangeAspect="1" noChangeArrowheads="1"/>
          </p:cNvPicPr>
          <p:nvPr/>
        </p:nvPicPr>
        <p:blipFill>
          <a:blip r:embed="rId3" cstate="print"/>
          <a:srcRect/>
          <a:stretch>
            <a:fillRect/>
          </a:stretch>
        </p:blipFill>
        <p:spPr bwMode="auto">
          <a:xfrm>
            <a:off x="827584" y="2996952"/>
            <a:ext cx="7605374" cy="1008112"/>
          </a:xfrm>
          <a:prstGeom prst="rect">
            <a:avLst/>
          </a:prstGeom>
          <a:noFill/>
        </p:spPr>
      </p:pic>
    </p:spTree>
    <p:extLst>
      <p:ext uri="{BB962C8B-B14F-4D97-AF65-F5344CB8AC3E}">
        <p14:creationId xmlns:p14="http://schemas.microsoft.com/office/powerpoint/2010/main" xmlns="" val="34225057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2"/>
          <p:cNvGrpSpPr/>
          <p:nvPr/>
        </p:nvGrpSpPr>
        <p:grpSpPr>
          <a:xfrm>
            <a:off x="757699" y="1733127"/>
            <a:ext cx="2109036" cy="469634"/>
            <a:chOff x="716373" y="2162909"/>
            <a:chExt cx="2948175" cy="656491"/>
          </a:xfrm>
          <a:solidFill>
            <a:srgbClr val="FF0000"/>
          </a:solidFill>
        </p:grpSpPr>
        <p:sp>
          <p:nvSpPr>
            <p:cNvPr id="8"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9"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0"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2" name="Subtítulo 2"/>
          <p:cNvSpPr txBox="1">
            <a:spLocks/>
          </p:cNvSpPr>
          <p:nvPr/>
        </p:nvSpPr>
        <p:spPr>
          <a:xfrm>
            <a:off x="1290024" y="1815630"/>
            <a:ext cx="7314424" cy="611756"/>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La filosofía en Atenas. Platón: la teoría de las ideas</a:t>
            </a:r>
            <a:endParaRPr lang="es-ES" sz="2000" dirty="0">
              <a:solidFill>
                <a:schemeClr val="tx1">
                  <a:lumMod val="50000"/>
                  <a:lumOff val="50000"/>
                </a:schemeClr>
              </a:solidFill>
              <a:latin typeface="Verdana"/>
              <a:cs typeface="Verdana"/>
            </a:endParaRPr>
          </a:p>
        </p:txBody>
      </p:sp>
      <p:sp>
        <p:nvSpPr>
          <p:cNvPr id="14" name="Rectángulo 21"/>
          <p:cNvSpPr/>
          <p:nvPr/>
        </p:nvSpPr>
        <p:spPr>
          <a:xfrm>
            <a:off x="827584" y="2492896"/>
            <a:ext cx="7344816" cy="3139321"/>
          </a:xfrm>
          <a:prstGeom prst="rect">
            <a:avLst/>
          </a:prstGeom>
        </p:spPr>
        <p:txBody>
          <a:bodyPr wrap="square">
            <a:spAutoFit/>
          </a:bodyPr>
          <a:lstStyle/>
          <a:p>
            <a:pPr algn="just"/>
            <a:r>
              <a:rPr lang="es-ES" sz="1100" dirty="0" smtClean="0">
                <a:solidFill>
                  <a:schemeClr val="tx1">
                    <a:lumMod val="50000"/>
                    <a:lumOff val="50000"/>
                  </a:schemeClr>
                </a:solidFill>
                <a:latin typeface="Verdana"/>
                <a:cs typeface="Verdana"/>
              </a:rPr>
              <a:t>Frente al relativismo de los sofistas y siguiendo a su maestro Sócrates, Platón afirma que </a:t>
            </a:r>
            <a:r>
              <a:rPr lang="es-ES" sz="1100" b="1" dirty="0" smtClean="0">
                <a:solidFill>
                  <a:schemeClr val="tx1">
                    <a:lumMod val="50000"/>
                    <a:lumOff val="50000"/>
                  </a:schemeClr>
                </a:solidFill>
                <a:latin typeface="Verdana"/>
                <a:cs typeface="Verdana"/>
              </a:rPr>
              <a:t>el conocimiento científico es un saber objetivo, necesario y  universal.</a:t>
            </a:r>
          </a:p>
          <a:p>
            <a:pPr algn="just"/>
            <a:endParaRPr lang="es-ES" sz="1100" dirty="0" smtClean="0">
              <a:solidFill>
                <a:schemeClr val="tx1">
                  <a:lumMod val="50000"/>
                  <a:lumOff val="50000"/>
                </a:schemeClr>
              </a:solidFill>
              <a:latin typeface="Verdana"/>
              <a:cs typeface="Verdana"/>
            </a:endParaRPr>
          </a:p>
          <a:p>
            <a:pPr algn="just"/>
            <a:r>
              <a:rPr lang="es-ES" sz="1100" dirty="0" smtClean="0">
                <a:solidFill>
                  <a:schemeClr val="tx1">
                    <a:lumMod val="50000"/>
                    <a:lumOff val="50000"/>
                  </a:schemeClr>
                </a:solidFill>
                <a:latin typeface="Verdana"/>
                <a:cs typeface="Verdana"/>
              </a:rPr>
              <a:t>Divide la realidad en dos mundos:</a:t>
            </a:r>
          </a:p>
          <a:p>
            <a:pPr algn="just"/>
            <a:r>
              <a:rPr lang="es-ES" sz="1100" dirty="0" smtClean="0">
                <a:solidFill>
                  <a:schemeClr val="tx1">
                    <a:lumMod val="50000"/>
                    <a:lumOff val="50000"/>
                  </a:schemeClr>
                </a:solidFill>
                <a:latin typeface="Verdana"/>
                <a:cs typeface="Verdana"/>
              </a:rPr>
              <a:t>• El mundo de los </a:t>
            </a:r>
            <a:r>
              <a:rPr lang="es-ES" sz="1100" b="1" dirty="0" smtClean="0">
                <a:solidFill>
                  <a:schemeClr val="tx1">
                    <a:lumMod val="50000"/>
                    <a:lumOff val="50000"/>
                  </a:schemeClr>
                </a:solidFill>
                <a:latin typeface="Verdana"/>
                <a:cs typeface="Verdana"/>
              </a:rPr>
              <a:t>objetos sensibles </a:t>
            </a:r>
            <a:r>
              <a:rPr lang="es-ES" sz="1100" dirty="0" smtClean="0">
                <a:solidFill>
                  <a:schemeClr val="tx1">
                    <a:lumMod val="50000"/>
                    <a:lumOff val="50000"/>
                  </a:schemeClr>
                </a:solidFill>
                <a:latin typeface="Verdana"/>
                <a:cs typeface="Verdana"/>
              </a:rPr>
              <a:t>que percibimos con los </a:t>
            </a:r>
            <a:r>
              <a:rPr lang="es-ES" sz="1100" b="1" dirty="0" smtClean="0">
                <a:solidFill>
                  <a:schemeClr val="tx1">
                    <a:lumMod val="50000"/>
                    <a:lumOff val="50000"/>
                  </a:schemeClr>
                </a:solidFill>
                <a:latin typeface="Verdana"/>
                <a:cs typeface="Verdana"/>
              </a:rPr>
              <a:t>sentidos</a:t>
            </a:r>
            <a:r>
              <a:rPr lang="es-ES" sz="1100" dirty="0" smtClean="0">
                <a:solidFill>
                  <a:schemeClr val="tx1">
                    <a:lumMod val="50000"/>
                    <a:lumOff val="50000"/>
                  </a:schemeClr>
                </a:solidFill>
                <a:latin typeface="Verdana"/>
                <a:cs typeface="Verdana"/>
              </a:rPr>
              <a:t>.</a:t>
            </a:r>
          </a:p>
          <a:p>
            <a:pPr algn="just"/>
            <a:r>
              <a:rPr lang="es-ES" sz="1100" dirty="0" smtClean="0">
                <a:solidFill>
                  <a:schemeClr val="tx1">
                    <a:lumMod val="50000"/>
                    <a:lumOff val="50000"/>
                  </a:schemeClr>
                </a:solidFill>
                <a:latin typeface="Verdana"/>
                <a:cs typeface="Verdana"/>
              </a:rPr>
              <a:t>• El mundo de las </a:t>
            </a:r>
            <a:r>
              <a:rPr lang="es-ES" sz="1100" b="1" dirty="0" smtClean="0">
                <a:solidFill>
                  <a:schemeClr val="tx1">
                    <a:lumMod val="50000"/>
                    <a:lumOff val="50000"/>
                  </a:schemeClr>
                </a:solidFill>
                <a:latin typeface="Verdana"/>
                <a:cs typeface="Verdana"/>
              </a:rPr>
              <a:t>realidades absolutas </a:t>
            </a:r>
            <a:r>
              <a:rPr lang="es-ES" sz="1100" dirty="0" smtClean="0">
                <a:solidFill>
                  <a:schemeClr val="tx1">
                    <a:lumMod val="50000"/>
                    <a:lumOff val="50000"/>
                  </a:schemeClr>
                </a:solidFill>
                <a:latin typeface="Verdana"/>
                <a:cs typeface="Verdana"/>
              </a:rPr>
              <a:t>de las ideas que captamos con la </a:t>
            </a:r>
            <a:r>
              <a:rPr lang="es-ES" sz="1100" b="1" dirty="0" smtClean="0">
                <a:solidFill>
                  <a:schemeClr val="tx1">
                    <a:lumMod val="50000"/>
                    <a:lumOff val="50000"/>
                  </a:schemeClr>
                </a:solidFill>
                <a:latin typeface="Verdana"/>
                <a:cs typeface="Verdana"/>
              </a:rPr>
              <a:t>razón.</a:t>
            </a:r>
          </a:p>
          <a:p>
            <a:pPr algn="just"/>
            <a:endParaRPr lang="es-ES" sz="1100" dirty="0" smtClean="0">
              <a:solidFill>
                <a:schemeClr val="tx1">
                  <a:lumMod val="50000"/>
                  <a:lumOff val="50000"/>
                </a:schemeClr>
              </a:solidFill>
              <a:latin typeface="Verdana"/>
              <a:cs typeface="Verdana"/>
            </a:endParaRPr>
          </a:p>
          <a:p>
            <a:pPr algn="just"/>
            <a:r>
              <a:rPr lang="es-ES" sz="1100" dirty="0" smtClean="0">
                <a:solidFill>
                  <a:schemeClr val="tx1">
                    <a:lumMod val="50000"/>
                    <a:lumOff val="50000"/>
                  </a:schemeClr>
                </a:solidFill>
                <a:latin typeface="Verdana"/>
                <a:cs typeface="Verdana"/>
              </a:rPr>
              <a:t>Las </a:t>
            </a:r>
            <a:r>
              <a:rPr lang="es-ES" sz="1100" b="1" dirty="0" smtClean="0">
                <a:solidFill>
                  <a:schemeClr val="tx1">
                    <a:lumMod val="50000"/>
                    <a:lumOff val="50000"/>
                  </a:schemeClr>
                </a:solidFill>
                <a:latin typeface="Verdana"/>
                <a:cs typeface="Verdana"/>
              </a:rPr>
              <a:t>ideas</a:t>
            </a:r>
            <a:r>
              <a:rPr lang="es-ES" sz="1100" b="1" i="1" dirty="0" smtClean="0">
                <a:solidFill>
                  <a:schemeClr val="tx1">
                    <a:lumMod val="50000"/>
                    <a:lumOff val="50000"/>
                  </a:schemeClr>
                </a:solidFill>
                <a:latin typeface="Verdana"/>
                <a:cs typeface="Verdana"/>
              </a:rPr>
              <a:t> (</a:t>
            </a:r>
            <a:r>
              <a:rPr lang="es-ES" sz="1100" b="1" i="1" dirty="0" err="1" smtClean="0">
                <a:solidFill>
                  <a:schemeClr val="tx1">
                    <a:lumMod val="50000"/>
                    <a:lumOff val="50000"/>
                  </a:schemeClr>
                </a:solidFill>
                <a:latin typeface="Verdana"/>
                <a:cs typeface="Verdana"/>
              </a:rPr>
              <a:t>ἰδέα</a:t>
            </a:r>
            <a:r>
              <a:rPr lang="es-ES" sz="1100" b="1" i="1" dirty="0" smtClean="0">
                <a:solidFill>
                  <a:schemeClr val="tx1">
                    <a:lumMod val="50000"/>
                    <a:lumOff val="50000"/>
                  </a:schemeClr>
                </a:solidFill>
                <a:latin typeface="Verdana"/>
                <a:cs typeface="Verdana"/>
              </a:rPr>
              <a:t>) </a:t>
            </a:r>
            <a:r>
              <a:rPr lang="es-ES" sz="1100" dirty="0" smtClean="0">
                <a:solidFill>
                  <a:schemeClr val="tx1">
                    <a:lumMod val="50000"/>
                    <a:lumOff val="50000"/>
                  </a:schemeClr>
                </a:solidFill>
                <a:latin typeface="Verdana"/>
                <a:cs typeface="Verdana"/>
              </a:rPr>
              <a:t>no son un contenido del entendimiento, es decir, conceptos, sino realidades verdaderas que subsisten en sí mismas, trascienden el mundo sensible y son eternas e inmateriales</a:t>
            </a:r>
          </a:p>
          <a:p>
            <a:pPr algn="just"/>
            <a:endParaRPr lang="es-ES" sz="1100" dirty="0" smtClean="0">
              <a:solidFill>
                <a:schemeClr val="tx1">
                  <a:lumMod val="50000"/>
                  <a:lumOff val="50000"/>
                </a:schemeClr>
              </a:solidFill>
              <a:latin typeface="Verdana"/>
              <a:cs typeface="Verdana"/>
            </a:endParaRPr>
          </a:p>
          <a:p>
            <a:pPr algn="just"/>
            <a:r>
              <a:rPr lang="es-ES" sz="1100" dirty="0" smtClean="0">
                <a:solidFill>
                  <a:schemeClr val="tx1">
                    <a:lumMod val="50000"/>
                    <a:lumOff val="50000"/>
                  </a:schemeClr>
                </a:solidFill>
                <a:latin typeface="Verdana"/>
                <a:cs typeface="Verdana"/>
              </a:rPr>
              <a:t>Las ideas, en su valor de realidades existentes en sí mismas, son los </a:t>
            </a:r>
            <a:r>
              <a:rPr lang="es-ES" sz="1100" b="1" i="1" dirty="0" err="1" smtClean="0">
                <a:solidFill>
                  <a:schemeClr val="tx1">
                    <a:lumMod val="50000"/>
                    <a:lumOff val="50000"/>
                  </a:schemeClr>
                </a:solidFill>
                <a:latin typeface="Verdana"/>
                <a:cs typeface="Verdana"/>
              </a:rPr>
              <a:t>argai</a:t>
            </a:r>
            <a:r>
              <a:rPr lang="es-ES" sz="1100" dirty="0" smtClean="0">
                <a:solidFill>
                  <a:schemeClr val="tx1">
                    <a:lumMod val="50000"/>
                    <a:lumOff val="50000"/>
                  </a:schemeClr>
                </a:solidFill>
                <a:latin typeface="Verdana"/>
                <a:cs typeface="Verdana"/>
              </a:rPr>
              <a:t> (los arquetipos originales), los modelos o prototipos de los que las cosas participan haciéndoles ser lo que son.            </a:t>
            </a:r>
          </a:p>
          <a:p>
            <a:pPr algn="just"/>
            <a:endParaRPr lang="es-ES" sz="1100" dirty="0" smtClean="0">
              <a:solidFill>
                <a:schemeClr val="tx1">
                  <a:lumMod val="50000"/>
                  <a:lumOff val="50000"/>
                </a:schemeClr>
              </a:solidFill>
              <a:latin typeface="Verdana"/>
              <a:cs typeface="Verdana"/>
            </a:endParaRPr>
          </a:p>
          <a:p>
            <a:pPr algn="just"/>
            <a:r>
              <a:rPr lang="es-ES" sz="1100" dirty="0" smtClean="0">
                <a:solidFill>
                  <a:schemeClr val="tx1">
                    <a:lumMod val="50000"/>
                    <a:lumOff val="50000"/>
                  </a:schemeClr>
                </a:solidFill>
                <a:latin typeface="Verdana"/>
                <a:cs typeface="Verdana"/>
              </a:rPr>
              <a:t>Según Platón existen tantas ideas como cosas y están jerarquizadas:</a:t>
            </a:r>
          </a:p>
          <a:p>
            <a:pPr algn="just"/>
            <a:r>
              <a:rPr lang="es-ES" sz="1100" dirty="0" smtClean="0">
                <a:solidFill>
                  <a:schemeClr val="tx1">
                    <a:lumMod val="50000"/>
                    <a:lumOff val="50000"/>
                  </a:schemeClr>
                </a:solidFill>
                <a:latin typeface="Verdana"/>
                <a:cs typeface="Verdana"/>
              </a:rPr>
              <a:t>• En el </a:t>
            </a:r>
            <a:r>
              <a:rPr lang="es-ES" sz="1100" b="1" dirty="0" smtClean="0">
                <a:solidFill>
                  <a:schemeClr val="tx1">
                    <a:lumMod val="50000"/>
                    <a:lumOff val="50000"/>
                  </a:schemeClr>
                </a:solidFill>
                <a:latin typeface="Verdana"/>
                <a:cs typeface="Verdana"/>
              </a:rPr>
              <a:t>orden inferior </a:t>
            </a:r>
            <a:r>
              <a:rPr lang="es-ES" sz="1100" dirty="0" smtClean="0">
                <a:solidFill>
                  <a:schemeClr val="tx1">
                    <a:lumMod val="50000"/>
                    <a:lumOff val="50000"/>
                  </a:schemeClr>
                </a:solidFill>
                <a:latin typeface="Verdana"/>
                <a:cs typeface="Verdana"/>
              </a:rPr>
              <a:t>están las ideas que se relacionan con el mundo sensible.</a:t>
            </a:r>
          </a:p>
          <a:p>
            <a:pPr algn="just"/>
            <a:r>
              <a:rPr lang="es-ES" sz="1100" dirty="0" smtClean="0">
                <a:solidFill>
                  <a:schemeClr val="tx1">
                    <a:lumMod val="50000"/>
                    <a:lumOff val="50000"/>
                  </a:schemeClr>
                </a:solidFill>
                <a:latin typeface="Verdana"/>
                <a:cs typeface="Verdana"/>
              </a:rPr>
              <a:t>• En el </a:t>
            </a:r>
            <a:r>
              <a:rPr lang="es-ES" sz="1100" b="1" dirty="0" smtClean="0">
                <a:solidFill>
                  <a:schemeClr val="tx1">
                    <a:lumMod val="50000"/>
                    <a:lumOff val="50000"/>
                  </a:schemeClr>
                </a:solidFill>
                <a:latin typeface="Verdana"/>
                <a:cs typeface="Verdana"/>
              </a:rPr>
              <a:t>orden intermedio </a:t>
            </a:r>
            <a:r>
              <a:rPr lang="es-ES" sz="1100" dirty="0" smtClean="0">
                <a:solidFill>
                  <a:schemeClr val="tx1">
                    <a:lumMod val="50000"/>
                    <a:lumOff val="50000"/>
                  </a:schemeClr>
                </a:solidFill>
                <a:latin typeface="Verdana"/>
                <a:cs typeface="Verdana"/>
              </a:rPr>
              <a:t>están las ideas matemáticas.</a:t>
            </a:r>
          </a:p>
          <a:p>
            <a:pPr algn="just"/>
            <a:r>
              <a:rPr lang="es-ES" sz="1100" dirty="0" smtClean="0">
                <a:solidFill>
                  <a:schemeClr val="tx1">
                    <a:lumMod val="50000"/>
                    <a:lumOff val="50000"/>
                  </a:schemeClr>
                </a:solidFill>
                <a:latin typeface="Verdana"/>
                <a:cs typeface="Verdana"/>
              </a:rPr>
              <a:t>• En el </a:t>
            </a:r>
            <a:r>
              <a:rPr lang="es-ES" sz="1100" b="1" dirty="0" smtClean="0">
                <a:solidFill>
                  <a:schemeClr val="tx1">
                    <a:lumMod val="50000"/>
                    <a:lumOff val="50000"/>
                  </a:schemeClr>
                </a:solidFill>
                <a:latin typeface="Verdana"/>
                <a:cs typeface="Verdana"/>
              </a:rPr>
              <a:t>orden superior </a:t>
            </a:r>
            <a:r>
              <a:rPr lang="es-ES" sz="1100" dirty="0" smtClean="0">
                <a:solidFill>
                  <a:schemeClr val="tx1">
                    <a:lumMod val="50000"/>
                    <a:lumOff val="50000"/>
                  </a:schemeClr>
                </a:solidFill>
                <a:latin typeface="Verdana"/>
                <a:cs typeface="Verdana"/>
              </a:rPr>
              <a:t>están las ideas puras, como la Belleza, la Justicia y el Bien, que son la fuente de todo ser. </a:t>
            </a:r>
          </a:p>
        </p:txBody>
      </p:sp>
    </p:spTree>
    <p:extLst>
      <p:ext uri="{BB962C8B-B14F-4D97-AF65-F5344CB8AC3E}">
        <p14:creationId xmlns:p14="http://schemas.microsoft.com/office/powerpoint/2010/main" xmlns="" val="3422505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2"/>
          <p:cNvGrpSpPr/>
          <p:nvPr/>
        </p:nvGrpSpPr>
        <p:grpSpPr>
          <a:xfrm>
            <a:off x="757699" y="1733127"/>
            <a:ext cx="2109036" cy="469634"/>
            <a:chOff x="716373" y="2162909"/>
            <a:chExt cx="2948175" cy="656491"/>
          </a:xfrm>
          <a:solidFill>
            <a:srgbClr val="FF0000"/>
          </a:solidFill>
        </p:grpSpPr>
        <p:sp>
          <p:nvSpPr>
            <p:cNvPr id="8"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9"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0"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2" name="Subtítulo 2"/>
          <p:cNvSpPr txBox="1">
            <a:spLocks/>
          </p:cNvSpPr>
          <p:nvPr/>
        </p:nvSpPr>
        <p:spPr>
          <a:xfrm>
            <a:off x="1290024" y="1815630"/>
            <a:ext cx="7314424" cy="611756"/>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La filosofía en Atenas. Platón: el mito de la caverna</a:t>
            </a:r>
            <a:endParaRPr lang="es-ES" sz="2000" dirty="0">
              <a:solidFill>
                <a:schemeClr val="tx1">
                  <a:lumMod val="50000"/>
                  <a:lumOff val="50000"/>
                </a:schemeClr>
              </a:solidFill>
              <a:latin typeface="Verdana"/>
              <a:cs typeface="Verdana"/>
            </a:endParaRPr>
          </a:p>
        </p:txBody>
      </p:sp>
      <p:sp>
        <p:nvSpPr>
          <p:cNvPr id="14" name="Rectángulo 21"/>
          <p:cNvSpPr/>
          <p:nvPr/>
        </p:nvSpPr>
        <p:spPr>
          <a:xfrm>
            <a:off x="683568" y="5373216"/>
            <a:ext cx="7344816" cy="261610"/>
          </a:xfrm>
          <a:prstGeom prst="rect">
            <a:avLst/>
          </a:prstGeom>
        </p:spPr>
        <p:txBody>
          <a:bodyPr wrap="square">
            <a:spAutoFit/>
          </a:bodyPr>
          <a:lstStyle/>
          <a:p>
            <a:pPr algn="just"/>
            <a:r>
              <a:rPr lang="es-ES" sz="1100" i="1" dirty="0" smtClean="0">
                <a:solidFill>
                  <a:schemeClr val="tx1">
                    <a:lumMod val="50000"/>
                    <a:lumOff val="50000"/>
                  </a:schemeClr>
                </a:solidFill>
                <a:latin typeface="Verdana"/>
                <a:cs typeface="Verdana"/>
              </a:rPr>
              <a:t>Lecturas del mito de la caverna.</a:t>
            </a:r>
          </a:p>
        </p:txBody>
      </p:sp>
      <p:pic>
        <p:nvPicPr>
          <p:cNvPr id="4098" name="Picture 2" descr="C:\Users\Artext\Desktop\Captura.PNG"/>
          <p:cNvPicPr>
            <a:picLocks noChangeAspect="1" noChangeArrowheads="1"/>
          </p:cNvPicPr>
          <p:nvPr/>
        </p:nvPicPr>
        <p:blipFill>
          <a:blip r:embed="rId2" cstate="print"/>
          <a:srcRect/>
          <a:stretch>
            <a:fillRect/>
          </a:stretch>
        </p:blipFill>
        <p:spPr bwMode="auto">
          <a:xfrm>
            <a:off x="467544" y="2708920"/>
            <a:ext cx="8150820" cy="2417804"/>
          </a:xfrm>
          <a:prstGeom prst="rect">
            <a:avLst/>
          </a:prstGeom>
          <a:noFill/>
        </p:spPr>
      </p:pic>
    </p:spTree>
    <p:extLst>
      <p:ext uri="{BB962C8B-B14F-4D97-AF65-F5344CB8AC3E}">
        <p14:creationId xmlns:p14="http://schemas.microsoft.com/office/powerpoint/2010/main" xmlns="" val="3422505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2"/>
          <p:cNvGrpSpPr/>
          <p:nvPr/>
        </p:nvGrpSpPr>
        <p:grpSpPr>
          <a:xfrm>
            <a:off x="757699" y="1733127"/>
            <a:ext cx="2109036" cy="469634"/>
            <a:chOff x="716373" y="2162909"/>
            <a:chExt cx="2948175" cy="656491"/>
          </a:xfrm>
          <a:solidFill>
            <a:srgbClr val="FF0000"/>
          </a:solidFill>
        </p:grpSpPr>
        <p:sp>
          <p:nvSpPr>
            <p:cNvPr id="8"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9"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0"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2" name="Subtítulo 2"/>
          <p:cNvSpPr txBox="1">
            <a:spLocks/>
          </p:cNvSpPr>
          <p:nvPr/>
        </p:nvSpPr>
        <p:spPr>
          <a:xfrm>
            <a:off x="1290024" y="1815630"/>
            <a:ext cx="7314424" cy="611756"/>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La filosofía en Atenas. Platón: el mito de la caverna</a:t>
            </a:r>
            <a:endParaRPr lang="es-ES" sz="2000" dirty="0">
              <a:solidFill>
                <a:schemeClr val="tx1">
                  <a:lumMod val="50000"/>
                  <a:lumOff val="50000"/>
                </a:schemeClr>
              </a:solidFill>
              <a:latin typeface="Verdana"/>
              <a:cs typeface="Verdana"/>
            </a:endParaRPr>
          </a:p>
        </p:txBody>
      </p:sp>
      <p:sp>
        <p:nvSpPr>
          <p:cNvPr id="14" name="Rectángulo 21"/>
          <p:cNvSpPr/>
          <p:nvPr/>
        </p:nvSpPr>
        <p:spPr>
          <a:xfrm>
            <a:off x="539552" y="5013176"/>
            <a:ext cx="7344816" cy="261610"/>
          </a:xfrm>
          <a:prstGeom prst="rect">
            <a:avLst/>
          </a:prstGeom>
        </p:spPr>
        <p:txBody>
          <a:bodyPr wrap="square">
            <a:spAutoFit/>
          </a:bodyPr>
          <a:lstStyle/>
          <a:p>
            <a:pPr algn="just"/>
            <a:r>
              <a:rPr lang="es-ES" sz="1100" i="1" dirty="0" smtClean="0">
                <a:solidFill>
                  <a:schemeClr val="tx1">
                    <a:lumMod val="50000"/>
                    <a:lumOff val="50000"/>
                  </a:schemeClr>
                </a:solidFill>
                <a:latin typeface="Verdana"/>
                <a:cs typeface="Verdana"/>
              </a:rPr>
              <a:t>Mundo sensible y mundo inteligible en Platón</a:t>
            </a:r>
          </a:p>
        </p:txBody>
      </p:sp>
      <p:pic>
        <p:nvPicPr>
          <p:cNvPr id="4099" name="Picture 3"/>
          <p:cNvPicPr>
            <a:picLocks noChangeAspect="1" noChangeArrowheads="1"/>
          </p:cNvPicPr>
          <p:nvPr/>
        </p:nvPicPr>
        <p:blipFill>
          <a:blip r:embed="rId2" cstate="print"/>
          <a:srcRect/>
          <a:stretch>
            <a:fillRect/>
          </a:stretch>
        </p:blipFill>
        <p:spPr bwMode="auto">
          <a:xfrm>
            <a:off x="539552" y="3356992"/>
            <a:ext cx="8135559" cy="1584176"/>
          </a:xfrm>
          <a:prstGeom prst="rect">
            <a:avLst/>
          </a:prstGeom>
          <a:noFill/>
          <a:ln w="9525">
            <a:noFill/>
            <a:miter lim="800000"/>
            <a:headEnd/>
            <a:tailEnd/>
          </a:ln>
        </p:spPr>
      </p:pic>
    </p:spTree>
    <p:extLst>
      <p:ext uri="{BB962C8B-B14F-4D97-AF65-F5344CB8AC3E}">
        <p14:creationId xmlns:p14="http://schemas.microsoft.com/office/powerpoint/2010/main" xmlns="" val="34225057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2"/>
          <p:cNvGrpSpPr/>
          <p:nvPr/>
        </p:nvGrpSpPr>
        <p:grpSpPr>
          <a:xfrm>
            <a:off x="757699" y="1733127"/>
            <a:ext cx="2109036" cy="469634"/>
            <a:chOff x="716373" y="2162909"/>
            <a:chExt cx="2948175" cy="656491"/>
          </a:xfrm>
          <a:solidFill>
            <a:srgbClr val="FF0000"/>
          </a:solidFill>
        </p:grpSpPr>
        <p:sp>
          <p:nvSpPr>
            <p:cNvPr id="8"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9"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0"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2" name="Subtítulo 2"/>
          <p:cNvSpPr txBox="1">
            <a:spLocks/>
          </p:cNvSpPr>
          <p:nvPr/>
        </p:nvSpPr>
        <p:spPr>
          <a:xfrm>
            <a:off x="1290024" y="1815630"/>
            <a:ext cx="7458440" cy="611756"/>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1800" dirty="0" smtClean="0">
                <a:solidFill>
                  <a:schemeClr val="tx1">
                    <a:lumMod val="50000"/>
                    <a:lumOff val="50000"/>
                  </a:schemeClr>
                </a:solidFill>
                <a:latin typeface="Verdana"/>
                <a:cs typeface="Verdana"/>
              </a:rPr>
              <a:t>La filosofía en Atenas. Platón: la dialéctica y el símil de la línea</a:t>
            </a:r>
            <a:endParaRPr lang="es-ES" sz="1800" dirty="0">
              <a:solidFill>
                <a:schemeClr val="tx1">
                  <a:lumMod val="50000"/>
                  <a:lumOff val="50000"/>
                </a:schemeClr>
              </a:solidFill>
              <a:latin typeface="Verdana"/>
              <a:cs typeface="Verdana"/>
            </a:endParaRPr>
          </a:p>
        </p:txBody>
      </p:sp>
      <p:sp>
        <p:nvSpPr>
          <p:cNvPr id="14" name="Rectángulo 21"/>
          <p:cNvSpPr/>
          <p:nvPr/>
        </p:nvSpPr>
        <p:spPr>
          <a:xfrm>
            <a:off x="539552" y="2492896"/>
            <a:ext cx="8136904" cy="1615827"/>
          </a:xfrm>
          <a:prstGeom prst="rect">
            <a:avLst/>
          </a:prstGeom>
        </p:spPr>
        <p:txBody>
          <a:bodyPr wrap="square">
            <a:spAutoFit/>
          </a:bodyPr>
          <a:lstStyle/>
          <a:p>
            <a:pPr algn="just"/>
            <a:r>
              <a:rPr lang="es-ES" sz="1100" dirty="0" smtClean="0">
                <a:solidFill>
                  <a:schemeClr val="tx1">
                    <a:lumMod val="50000"/>
                    <a:lumOff val="50000"/>
                  </a:schemeClr>
                </a:solidFill>
                <a:latin typeface="Verdana"/>
                <a:cs typeface="Verdana"/>
              </a:rPr>
              <a:t>El método con el que se logra el acceso al mundo inteligible de la ideas es la </a:t>
            </a:r>
            <a:r>
              <a:rPr lang="es-ES" sz="1100" b="1" dirty="0" smtClean="0">
                <a:solidFill>
                  <a:schemeClr val="tx1">
                    <a:lumMod val="50000"/>
                    <a:lumOff val="50000"/>
                  </a:schemeClr>
                </a:solidFill>
                <a:latin typeface="Verdana"/>
                <a:cs typeface="Verdana"/>
              </a:rPr>
              <a:t>dialéctica</a:t>
            </a:r>
            <a:r>
              <a:rPr lang="es-ES" sz="1100" b="1" i="1" dirty="0" smtClean="0">
                <a:solidFill>
                  <a:schemeClr val="tx1">
                    <a:lumMod val="50000"/>
                    <a:lumOff val="50000"/>
                  </a:schemeClr>
                </a:solidFill>
                <a:latin typeface="Verdana"/>
                <a:cs typeface="Verdana"/>
              </a:rPr>
              <a:t> (</a:t>
            </a:r>
            <a:r>
              <a:rPr lang="es-ES" sz="1100" b="1" i="1" dirty="0" err="1" smtClean="0">
                <a:solidFill>
                  <a:schemeClr val="tx1">
                    <a:lumMod val="50000"/>
                    <a:lumOff val="50000"/>
                  </a:schemeClr>
                </a:solidFill>
                <a:latin typeface="Verdana"/>
                <a:cs typeface="Verdana"/>
              </a:rPr>
              <a:t>διαλεκτικός</a:t>
            </a:r>
            <a:r>
              <a:rPr lang="es-ES" sz="1100" b="1" i="1" dirty="0" smtClean="0">
                <a:solidFill>
                  <a:schemeClr val="tx1">
                    <a:lumMod val="50000"/>
                    <a:lumOff val="50000"/>
                  </a:schemeClr>
                </a:solidFill>
                <a:latin typeface="Verdana"/>
                <a:cs typeface="Verdana"/>
              </a:rPr>
              <a:t>), </a:t>
            </a:r>
            <a:r>
              <a:rPr lang="es-ES" sz="1100" dirty="0" smtClean="0">
                <a:solidFill>
                  <a:schemeClr val="tx1">
                    <a:lumMod val="50000"/>
                    <a:lumOff val="50000"/>
                  </a:schemeClr>
                </a:solidFill>
                <a:latin typeface="Verdana"/>
                <a:cs typeface="Verdana"/>
              </a:rPr>
              <a:t>que consiste en un proceso intelectual ascendente, idea tras idea, hasta alcanzar la idea suprema de Bien y lograr la visión de conjunto de la realidad.</a:t>
            </a:r>
          </a:p>
          <a:p>
            <a:pPr algn="just"/>
            <a:endParaRPr lang="es-ES" sz="1100" dirty="0" smtClean="0">
              <a:solidFill>
                <a:schemeClr val="tx1">
                  <a:lumMod val="50000"/>
                  <a:lumOff val="50000"/>
                </a:schemeClr>
              </a:solidFill>
              <a:latin typeface="Verdana"/>
              <a:cs typeface="Verdana"/>
            </a:endParaRPr>
          </a:p>
          <a:p>
            <a:pPr algn="just"/>
            <a:r>
              <a:rPr lang="es-ES" sz="1100" dirty="0" smtClean="0">
                <a:solidFill>
                  <a:schemeClr val="tx1">
                    <a:lumMod val="50000"/>
                    <a:lumOff val="50000"/>
                  </a:schemeClr>
                </a:solidFill>
                <a:latin typeface="Verdana"/>
                <a:cs typeface="Verdana"/>
              </a:rPr>
              <a:t>Los cuatro espacios de la caverna conectan los cuatros niveles epistemológicos con los 4 niveles ontológicos.</a:t>
            </a:r>
          </a:p>
          <a:p>
            <a:pPr algn="just"/>
            <a:endParaRPr lang="es-ES" sz="1100" dirty="0" smtClean="0">
              <a:solidFill>
                <a:schemeClr val="tx1">
                  <a:lumMod val="50000"/>
                  <a:lumOff val="50000"/>
                </a:schemeClr>
              </a:solidFill>
              <a:latin typeface="Verdana"/>
              <a:cs typeface="Verdana"/>
            </a:endParaRPr>
          </a:p>
          <a:p>
            <a:pPr algn="just"/>
            <a:r>
              <a:rPr lang="es-ES" sz="1100" dirty="0" smtClean="0">
                <a:solidFill>
                  <a:schemeClr val="tx1">
                    <a:lumMod val="50000"/>
                    <a:lumOff val="50000"/>
                  </a:schemeClr>
                </a:solidFill>
                <a:latin typeface="Verdana"/>
                <a:cs typeface="Verdana"/>
              </a:rPr>
              <a:t>El filósofo, el dialéctico, es aquel que tras un progresivo esfuerzo cognitivo, basado solo en la razón, ha apartado su mirada del mundo sensible, del «no-ser», de lo que cambia y deviene, y ha alcanzado el mundo </a:t>
            </a:r>
            <a:r>
              <a:rPr lang="es-ES" sz="1100" dirty="0" err="1" smtClean="0">
                <a:solidFill>
                  <a:schemeClr val="tx1">
                    <a:lumMod val="50000"/>
                    <a:lumOff val="50000"/>
                  </a:schemeClr>
                </a:solidFill>
                <a:latin typeface="Verdana"/>
                <a:cs typeface="Verdana"/>
              </a:rPr>
              <a:t>ultraterreno</a:t>
            </a:r>
            <a:r>
              <a:rPr lang="es-ES" sz="1100" dirty="0" smtClean="0">
                <a:solidFill>
                  <a:schemeClr val="tx1">
                    <a:lumMod val="50000"/>
                    <a:lumOff val="50000"/>
                  </a:schemeClr>
                </a:solidFill>
                <a:latin typeface="Verdana"/>
                <a:cs typeface="Verdana"/>
              </a:rPr>
              <a:t> del «ser», de la auténtica realidad, de las ideas (</a:t>
            </a:r>
            <a:r>
              <a:rPr lang="es-ES" sz="1100" i="1" dirty="0" err="1" smtClean="0">
                <a:solidFill>
                  <a:schemeClr val="tx1">
                    <a:lumMod val="50000"/>
                    <a:lumOff val="50000"/>
                  </a:schemeClr>
                </a:solidFill>
                <a:latin typeface="Verdana"/>
                <a:cs typeface="Verdana"/>
              </a:rPr>
              <a:t>noeta</a:t>
            </a:r>
            <a:r>
              <a:rPr lang="es-ES" sz="1100" i="1" dirty="0" smtClean="0">
                <a:solidFill>
                  <a:schemeClr val="tx1">
                    <a:lumMod val="50000"/>
                    <a:lumOff val="50000"/>
                  </a:schemeClr>
                </a:solidFill>
                <a:latin typeface="Verdana"/>
                <a:cs typeface="Verdana"/>
              </a:rPr>
              <a:t> superiores </a:t>
            </a:r>
            <a:r>
              <a:rPr lang="es-ES" sz="1100" dirty="0" smtClean="0">
                <a:solidFill>
                  <a:schemeClr val="tx1">
                    <a:lumMod val="50000"/>
                    <a:lumOff val="50000"/>
                  </a:schemeClr>
                </a:solidFill>
                <a:latin typeface="Verdana"/>
                <a:cs typeface="Verdana"/>
              </a:rPr>
              <a:t>del mundo inteligible).</a:t>
            </a:r>
          </a:p>
        </p:txBody>
      </p:sp>
      <p:pic>
        <p:nvPicPr>
          <p:cNvPr id="6146" name="Picture 2" descr="C:\Users\Artext\Desktop\Captura.PNG"/>
          <p:cNvPicPr>
            <a:picLocks noChangeAspect="1" noChangeArrowheads="1"/>
          </p:cNvPicPr>
          <p:nvPr/>
        </p:nvPicPr>
        <p:blipFill>
          <a:blip r:embed="rId2" cstate="print"/>
          <a:srcRect/>
          <a:stretch>
            <a:fillRect/>
          </a:stretch>
        </p:blipFill>
        <p:spPr bwMode="auto">
          <a:xfrm>
            <a:off x="1547664" y="4365104"/>
            <a:ext cx="5688632" cy="1494462"/>
          </a:xfrm>
          <a:prstGeom prst="rect">
            <a:avLst/>
          </a:prstGeom>
          <a:noFill/>
        </p:spPr>
      </p:pic>
      <p:sp>
        <p:nvSpPr>
          <p:cNvPr id="11" name="Rectángulo 21"/>
          <p:cNvSpPr/>
          <p:nvPr/>
        </p:nvSpPr>
        <p:spPr>
          <a:xfrm>
            <a:off x="1043608" y="5949280"/>
            <a:ext cx="7344816" cy="261610"/>
          </a:xfrm>
          <a:prstGeom prst="rect">
            <a:avLst/>
          </a:prstGeom>
        </p:spPr>
        <p:txBody>
          <a:bodyPr wrap="square">
            <a:spAutoFit/>
          </a:bodyPr>
          <a:lstStyle/>
          <a:p>
            <a:pPr algn="ctr"/>
            <a:r>
              <a:rPr lang="es-ES" sz="1100" i="1" dirty="0" smtClean="0">
                <a:solidFill>
                  <a:schemeClr val="tx1">
                    <a:lumMod val="50000"/>
                    <a:lumOff val="50000"/>
                  </a:schemeClr>
                </a:solidFill>
                <a:latin typeface="Verdana"/>
                <a:cs typeface="Verdana"/>
              </a:rPr>
              <a:t>Correspondencia entre la epistemología y la ontología platónica.</a:t>
            </a:r>
          </a:p>
        </p:txBody>
      </p:sp>
    </p:spTree>
    <p:extLst>
      <p:ext uri="{BB962C8B-B14F-4D97-AF65-F5344CB8AC3E}">
        <p14:creationId xmlns:p14="http://schemas.microsoft.com/office/powerpoint/2010/main" xmlns="" val="34225057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2"/>
          <p:cNvGrpSpPr/>
          <p:nvPr/>
        </p:nvGrpSpPr>
        <p:grpSpPr>
          <a:xfrm>
            <a:off x="757699" y="1733127"/>
            <a:ext cx="2109036" cy="469634"/>
            <a:chOff x="716373" y="2162909"/>
            <a:chExt cx="2948175" cy="656491"/>
          </a:xfrm>
          <a:solidFill>
            <a:srgbClr val="FF0000"/>
          </a:solidFill>
        </p:grpSpPr>
        <p:sp>
          <p:nvSpPr>
            <p:cNvPr id="8"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9"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0"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2" name="Subtítulo 2"/>
          <p:cNvSpPr txBox="1">
            <a:spLocks/>
          </p:cNvSpPr>
          <p:nvPr/>
        </p:nvSpPr>
        <p:spPr>
          <a:xfrm>
            <a:off x="1290024" y="1815630"/>
            <a:ext cx="7458440" cy="611756"/>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La filosofía en Atenas. Platón: teoría de la reminiscencia</a:t>
            </a:r>
            <a:endParaRPr lang="es-ES" sz="2000" dirty="0">
              <a:solidFill>
                <a:schemeClr val="tx1">
                  <a:lumMod val="50000"/>
                  <a:lumOff val="50000"/>
                </a:schemeClr>
              </a:solidFill>
              <a:latin typeface="Verdana"/>
              <a:cs typeface="Verdana"/>
            </a:endParaRPr>
          </a:p>
        </p:txBody>
      </p:sp>
      <p:sp>
        <p:nvSpPr>
          <p:cNvPr id="14" name="Rectángulo 21"/>
          <p:cNvSpPr/>
          <p:nvPr/>
        </p:nvSpPr>
        <p:spPr>
          <a:xfrm>
            <a:off x="1259632" y="2852936"/>
            <a:ext cx="6264696" cy="2631490"/>
          </a:xfrm>
          <a:prstGeom prst="rect">
            <a:avLst/>
          </a:prstGeom>
        </p:spPr>
        <p:txBody>
          <a:bodyPr wrap="square">
            <a:spAutoFit/>
          </a:bodyPr>
          <a:lstStyle/>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Innatismo de las ideas: el pensamiento está formado por ideas innatas, adquiridas al nacer y, por tanto, el conocimiento no se deriva de la experiencia sensible sino de un saber preexistente y con-natural al intelecto.</a:t>
            </a:r>
          </a:p>
          <a:p>
            <a:pPr marL="177800" indent="-177800" algn="just">
              <a:buFont typeface="Arial" pitchFamily="34" charset="0"/>
              <a:buChar char="•"/>
            </a:pPr>
            <a:endParaRPr lang="es-ES" sz="1100" dirty="0" smtClean="0">
              <a:solidFill>
                <a:schemeClr val="tx1">
                  <a:lumMod val="50000"/>
                  <a:lumOff val="50000"/>
                </a:schemeClr>
              </a:solidFill>
              <a:latin typeface="Verdana"/>
              <a:cs typeface="Verdana"/>
            </a:endParaRP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El innatismo retoma el componente místico-religioso y órfico-pitagórico de la </a:t>
            </a:r>
            <a:r>
              <a:rPr lang="es-ES" sz="1100" b="1" dirty="0" smtClean="0">
                <a:solidFill>
                  <a:schemeClr val="tx1">
                    <a:lumMod val="50000"/>
                    <a:lumOff val="50000"/>
                  </a:schemeClr>
                </a:solidFill>
                <a:latin typeface="Verdana"/>
                <a:cs typeface="Verdana"/>
              </a:rPr>
              <a:t>reminiscencia </a:t>
            </a:r>
            <a:r>
              <a:rPr lang="es-ES" sz="1100" dirty="0" smtClean="0">
                <a:solidFill>
                  <a:schemeClr val="tx1">
                    <a:lumMod val="50000"/>
                    <a:lumOff val="50000"/>
                  </a:schemeClr>
                </a:solidFill>
                <a:latin typeface="Verdana"/>
                <a:cs typeface="Verdana"/>
              </a:rPr>
              <a:t>tal como relata el mito del auriga y el carro alado</a:t>
            </a:r>
          </a:p>
          <a:p>
            <a:pPr marL="177800" indent="-177800" algn="just">
              <a:buFont typeface="Arial" pitchFamily="34" charset="0"/>
              <a:buChar char="•"/>
            </a:pPr>
            <a:endParaRPr lang="es-ES" sz="1100" dirty="0" smtClean="0">
              <a:solidFill>
                <a:schemeClr val="tx1">
                  <a:lumMod val="50000"/>
                  <a:lumOff val="50000"/>
                </a:schemeClr>
              </a:solidFill>
              <a:latin typeface="Verdana"/>
              <a:cs typeface="Verdana"/>
            </a:endParaRP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El </a:t>
            </a:r>
            <a:r>
              <a:rPr lang="es-ES" sz="1100" b="1" dirty="0" smtClean="0">
                <a:solidFill>
                  <a:schemeClr val="tx1">
                    <a:lumMod val="50000"/>
                    <a:lumOff val="50000"/>
                  </a:schemeClr>
                </a:solidFill>
                <a:latin typeface="Verdana"/>
                <a:cs typeface="Verdana"/>
              </a:rPr>
              <a:t>dualismo antropológico </a:t>
            </a:r>
            <a:r>
              <a:rPr lang="es-ES" sz="1100" dirty="0" smtClean="0">
                <a:solidFill>
                  <a:schemeClr val="tx1">
                    <a:lumMod val="50000"/>
                    <a:lumOff val="50000"/>
                  </a:schemeClr>
                </a:solidFill>
                <a:latin typeface="Verdana"/>
                <a:cs typeface="Verdana"/>
              </a:rPr>
              <a:t>define al ser humano como un ser compuesto de alma y cuerpo, y donde la salvación del alma implica la purificación del cuerpo. </a:t>
            </a:r>
          </a:p>
          <a:p>
            <a:pPr marL="177800" indent="-177800" algn="just">
              <a:buFont typeface="Arial" pitchFamily="34" charset="0"/>
              <a:buChar char="•"/>
            </a:pPr>
            <a:endParaRPr lang="es-ES" sz="1100" dirty="0" smtClean="0">
              <a:solidFill>
                <a:schemeClr val="tx1">
                  <a:lumMod val="50000"/>
                  <a:lumOff val="50000"/>
                </a:schemeClr>
              </a:solidFill>
              <a:latin typeface="Verdana"/>
              <a:cs typeface="Verdana"/>
            </a:endParaRP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Con el </a:t>
            </a:r>
            <a:r>
              <a:rPr lang="es-ES" sz="1100" b="1" dirty="0" smtClean="0">
                <a:solidFill>
                  <a:schemeClr val="tx1">
                    <a:lumMod val="50000"/>
                    <a:lumOff val="50000"/>
                  </a:schemeClr>
                </a:solidFill>
                <a:latin typeface="Verdana"/>
                <a:cs typeface="Verdana"/>
              </a:rPr>
              <a:t>mito del auriga y el carro alado </a:t>
            </a:r>
            <a:r>
              <a:rPr lang="es-ES" sz="1100" dirty="0" smtClean="0">
                <a:solidFill>
                  <a:schemeClr val="tx1">
                    <a:lumMod val="50000"/>
                    <a:lumOff val="50000"/>
                  </a:schemeClr>
                </a:solidFill>
                <a:latin typeface="Verdana"/>
                <a:cs typeface="Verdana"/>
              </a:rPr>
              <a:t>se ofrece una visión ética de la condición humana. En este mito el auriga simboliza la razón, que es la que controla y guía a los caballos, que representan la fuerza desbocada de las pasiones e instintos de nuestro cuerpo.</a:t>
            </a:r>
          </a:p>
          <a:p>
            <a:pPr algn="just"/>
            <a:endParaRPr lang="es-ES" sz="1100" dirty="0" smtClean="0">
              <a:solidFill>
                <a:schemeClr val="tx1">
                  <a:lumMod val="50000"/>
                  <a:lumOff val="50000"/>
                </a:schemeClr>
              </a:solidFill>
              <a:latin typeface="Verdana"/>
              <a:cs typeface="Verdana"/>
            </a:endParaRPr>
          </a:p>
        </p:txBody>
      </p:sp>
    </p:spTree>
    <p:extLst>
      <p:ext uri="{BB962C8B-B14F-4D97-AF65-F5344CB8AC3E}">
        <p14:creationId xmlns:p14="http://schemas.microsoft.com/office/powerpoint/2010/main" xmlns="" val="34225057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2"/>
          <p:cNvGrpSpPr/>
          <p:nvPr/>
        </p:nvGrpSpPr>
        <p:grpSpPr>
          <a:xfrm>
            <a:off x="757699" y="1733127"/>
            <a:ext cx="2109036" cy="469634"/>
            <a:chOff x="716373" y="2162909"/>
            <a:chExt cx="2948175" cy="656491"/>
          </a:xfrm>
          <a:solidFill>
            <a:srgbClr val="FF0000"/>
          </a:solidFill>
        </p:grpSpPr>
        <p:sp>
          <p:nvSpPr>
            <p:cNvPr id="8"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9"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0"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2" name="Subtítulo 2"/>
          <p:cNvSpPr txBox="1">
            <a:spLocks/>
          </p:cNvSpPr>
          <p:nvPr/>
        </p:nvSpPr>
        <p:spPr>
          <a:xfrm>
            <a:off x="1290024" y="1815630"/>
            <a:ext cx="7458440" cy="611756"/>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La filosofía en Atenas. Platón: el dualismo antropológico</a:t>
            </a:r>
            <a:endParaRPr lang="es-ES" sz="2000" dirty="0">
              <a:solidFill>
                <a:schemeClr val="tx1">
                  <a:lumMod val="50000"/>
                  <a:lumOff val="50000"/>
                </a:schemeClr>
              </a:solidFill>
              <a:latin typeface="Verdana"/>
              <a:cs typeface="Verdana"/>
            </a:endParaRPr>
          </a:p>
        </p:txBody>
      </p:sp>
      <p:pic>
        <p:nvPicPr>
          <p:cNvPr id="6146" name="Picture 2"/>
          <p:cNvPicPr>
            <a:picLocks noChangeAspect="1" noChangeArrowheads="1"/>
          </p:cNvPicPr>
          <p:nvPr/>
        </p:nvPicPr>
        <p:blipFill>
          <a:blip r:embed="rId2" cstate="print"/>
          <a:srcRect/>
          <a:stretch>
            <a:fillRect/>
          </a:stretch>
        </p:blipFill>
        <p:spPr bwMode="auto">
          <a:xfrm>
            <a:off x="1115616" y="2924944"/>
            <a:ext cx="7098970" cy="2598018"/>
          </a:xfrm>
          <a:prstGeom prst="rect">
            <a:avLst/>
          </a:prstGeom>
          <a:noFill/>
          <a:ln w="9525">
            <a:noFill/>
            <a:miter lim="800000"/>
            <a:headEnd/>
            <a:tailEnd/>
          </a:ln>
        </p:spPr>
      </p:pic>
    </p:spTree>
    <p:extLst>
      <p:ext uri="{BB962C8B-B14F-4D97-AF65-F5344CB8AC3E}">
        <p14:creationId xmlns:p14="http://schemas.microsoft.com/office/powerpoint/2010/main" xmlns="" val="3422505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2"/>
          <p:cNvGrpSpPr/>
          <p:nvPr/>
        </p:nvGrpSpPr>
        <p:grpSpPr>
          <a:xfrm>
            <a:off x="539552" y="1733127"/>
            <a:ext cx="2109036" cy="469634"/>
            <a:chOff x="716373" y="2162909"/>
            <a:chExt cx="2948175" cy="656491"/>
          </a:xfrm>
          <a:solidFill>
            <a:srgbClr val="FF0000"/>
          </a:solidFill>
        </p:grpSpPr>
        <p:sp>
          <p:nvSpPr>
            <p:cNvPr id="8"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9"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0"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1" name="Rectángulo 21"/>
          <p:cNvSpPr/>
          <p:nvPr/>
        </p:nvSpPr>
        <p:spPr>
          <a:xfrm>
            <a:off x="899591" y="2636912"/>
            <a:ext cx="7128793" cy="2800767"/>
          </a:xfrm>
          <a:prstGeom prst="rect">
            <a:avLst/>
          </a:prstGeom>
        </p:spPr>
        <p:txBody>
          <a:bodyPr wrap="square">
            <a:spAutoFit/>
          </a:bodyPr>
          <a:lstStyle/>
          <a:p>
            <a:pPr algn="just"/>
            <a:endParaRPr lang="es-ES" sz="1100" dirty="0" smtClean="0">
              <a:solidFill>
                <a:schemeClr val="tx1">
                  <a:lumMod val="50000"/>
                  <a:lumOff val="50000"/>
                </a:schemeClr>
              </a:solidFill>
              <a:latin typeface="Verdana"/>
              <a:cs typeface="Verdana"/>
            </a:endParaRPr>
          </a:p>
          <a:p>
            <a:pPr algn="just"/>
            <a:r>
              <a:rPr lang="es-ES" sz="1100" dirty="0" smtClean="0">
                <a:solidFill>
                  <a:schemeClr val="tx1">
                    <a:lumMod val="50000"/>
                    <a:lumOff val="50000"/>
                  </a:schemeClr>
                </a:solidFill>
                <a:latin typeface="Verdana"/>
                <a:cs typeface="Verdana"/>
              </a:rPr>
              <a:t>La filosofía griega tuvo desde sus inicios una especificidad propia basada en el concepto de </a:t>
            </a:r>
            <a:r>
              <a:rPr lang="es-ES" sz="1100" b="1" i="1" dirty="0" smtClean="0">
                <a:solidFill>
                  <a:schemeClr val="tx1">
                    <a:lumMod val="50000"/>
                    <a:lumOff val="50000"/>
                  </a:schemeClr>
                </a:solidFill>
                <a:latin typeface="Verdana"/>
                <a:cs typeface="Verdana"/>
              </a:rPr>
              <a:t>logos (</a:t>
            </a:r>
            <a:r>
              <a:rPr lang="es-ES" sz="1100" b="1" i="1" dirty="0" err="1" smtClean="0">
                <a:solidFill>
                  <a:schemeClr val="tx1">
                    <a:lumMod val="50000"/>
                    <a:lumOff val="50000"/>
                  </a:schemeClr>
                </a:solidFill>
                <a:latin typeface="Verdana"/>
                <a:cs typeface="Verdana"/>
              </a:rPr>
              <a:t>λoγος</a:t>
            </a:r>
            <a:r>
              <a:rPr lang="es-ES" sz="1100" b="1" i="1" dirty="0" smtClean="0">
                <a:solidFill>
                  <a:schemeClr val="tx1">
                    <a:lumMod val="50000"/>
                    <a:lumOff val="50000"/>
                  </a:schemeClr>
                </a:solidFill>
                <a:latin typeface="Verdana"/>
                <a:cs typeface="Verdana"/>
              </a:rPr>
              <a:t>).</a:t>
            </a:r>
          </a:p>
          <a:p>
            <a:pPr algn="just"/>
            <a:endParaRPr lang="es-ES" sz="1100" dirty="0" smtClean="0">
              <a:solidFill>
                <a:schemeClr val="tx1">
                  <a:lumMod val="50000"/>
                  <a:lumOff val="50000"/>
                </a:schemeClr>
              </a:solidFill>
              <a:latin typeface="Verdana"/>
              <a:cs typeface="Verdana"/>
            </a:endParaRPr>
          </a:p>
          <a:p>
            <a:pPr algn="just"/>
            <a:endParaRPr lang="es-ES" sz="1100" dirty="0" smtClean="0">
              <a:solidFill>
                <a:schemeClr val="tx1">
                  <a:lumMod val="50000"/>
                  <a:lumOff val="50000"/>
                </a:schemeClr>
              </a:solidFill>
              <a:latin typeface="Verdana"/>
              <a:cs typeface="Verdana"/>
            </a:endParaRPr>
          </a:p>
          <a:p>
            <a:pPr marL="173038" indent="-173038" algn="just">
              <a:buFont typeface="Arial" pitchFamily="34" charset="0"/>
              <a:buChar char="•"/>
            </a:pPr>
            <a:r>
              <a:rPr lang="es-ES" sz="1100" b="1" dirty="0" smtClean="0">
                <a:solidFill>
                  <a:schemeClr val="tx1">
                    <a:lumMod val="50000"/>
                    <a:lumOff val="50000"/>
                  </a:schemeClr>
                </a:solidFill>
                <a:latin typeface="Verdana"/>
                <a:cs typeface="Verdana"/>
              </a:rPr>
              <a:t>Logos (</a:t>
            </a:r>
            <a:r>
              <a:rPr lang="es-ES" sz="1100" b="1" dirty="0" err="1" smtClean="0">
                <a:solidFill>
                  <a:schemeClr val="tx1">
                    <a:lumMod val="50000"/>
                    <a:lumOff val="50000"/>
                  </a:schemeClr>
                </a:solidFill>
                <a:latin typeface="Verdana"/>
                <a:cs typeface="Verdana"/>
              </a:rPr>
              <a:t>λoγος</a:t>
            </a:r>
            <a:r>
              <a:rPr lang="es-ES" sz="1100" b="1" dirty="0" smtClean="0">
                <a:solidFill>
                  <a:schemeClr val="tx1">
                    <a:lumMod val="50000"/>
                    <a:lumOff val="50000"/>
                  </a:schemeClr>
                </a:solidFill>
                <a:latin typeface="Verdana"/>
                <a:cs typeface="Verdana"/>
              </a:rPr>
              <a:t>), </a:t>
            </a:r>
            <a:r>
              <a:rPr lang="es-ES" sz="1100" dirty="0" smtClean="0">
                <a:solidFill>
                  <a:schemeClr val="tx1">
                    <a:lumMod val="50000"/>
                    <a:lumOff val="50000"/>
                  </a:schemeClr>
                </a:solidFill>
                <a:latin typeface="Verdana"/>
                <a:cs typeface="Verdana"/>
              </a:rPr>
              <a:t>en general, se refiere a toda </a:t>
            </a:r>
            <a:r>
              <a:rPr lang="es-ES" sz="1100" b="1" dirty="0" smtClean="0">
                <a:solidFill>
                  <a:schemeClr val="tx1">
                    <a:lumMod val="50000"/>
                    <a:lumOff val="50000"/>
                  </a:schemeClr>
                </a:solidFill>
                <a:latin typeface="Verdana"/>
                <a:cs typeface="Verdana"/>
              </a:rPr>
              <a:t>actividad racional </a:t>
            </a:r>
            <a:r>
              <a:rPr lang="es-ES" sz="1100" dirty="0" smtClean="0">
                <a:solidFill>
                  <a:schemeClr val="tx1">
                    <a:lumMod val="50000"/>
                    <a:lumOff val="50000"/>
                  </a:schemeClr>
                </a:solidFill>
                <a:latin typeface="Verdana"/>
                <a:cs typeface="Verdana"/>
              </a:rPr>
              <a:t>que realiza el esfuerzo de comprender la realidad. En concreto, se refiere a la palabra porque el verbo griego </a:t>
            </a:r>
            <a:r>
              <a:rPr lang="es-ES" sz="1100" i="1" dirty="0" err="1" smtClean="0">
                <a:solidFill>
                  <a:schemeClr val="tx1">
                    <a:lumMod val="50000"/>
                    <a:lumOff val="50000"/>
                  </a:schemeClr>
                </a:solidFill>
                <a:latin typeface="Verdana"/>
                <a:cs typeface="Verdana"/>
              </a:rPr>
              <a:t>légein</a:t>
            </a:r>
            <a:r>
              <a:rPr lang="es-ES" sz="1100" i="1" dirty="0" smtClean="0">
                <a:solidFill>
                  <a:schemeClr val="tx1">
                    <a:lumMod val="50000"/>
                    <a:lumOff val="50000"/>
                  </a:schemeClr>
                </a:solidFill>
                <a:latin typeface="Verdana"/>
                <a:cs typeface="Verdana"/>
              </a:rPr>
              <a:t> (</a:t>
            </a:r>
            <a:r>
              <a:rPr lang="es-ES" sz="1100" i="1" dirty="0" err="1" smtClean="0">
                <a:solidFill>
                  <a:schemeClr val="tx1">
                    <a:lumMod val="50000"/>
                    <a:lumOff val="50000"/>
                  </a:schemeClr>
                </a:solidFill>
                <a:latin typeface="Verdana"/>
                <a:cs typeface="Verdana"/>
              </a:rPr>
              <a:t>λέγειν</a:t>
            </a:r>
            <a:r>
              <a:rPr lang="es-ES" sz="1100" i="1" dirty="0" smtClean="0">
                <a:solidFill>
                  <a:schemeClr val="tx1">
                    <a:lumMod val="50000"/>
                    <a:lumOff val="50000"/>
                  </a:schemeClr>
                </a:solidFill>
                <a:latin typeface="Verdana"/>
                <a:cs typeface="Verdana"/>
              </a:rPr>
              <a:t>) </a:t>
            </a:r>
            <a:r>
              <a:rPr lang="es-ES" sz="1100" dirty="0" smtClean="0">
                <a:solidFill>
                  <a:schemeClr val="tx1">
                    <a:lumMod val="50000"/>
                    <a:lumOff val="50000"/>
                  </a:schemeClr>
                </a:solidFill>
                <a:latin typeface="Verdana"/>
                <a:cs typeface="Verdana"/>
              </a:rPr>
              <a:t>significa «hablar», «decir» y «expresar». </a:t>
            </a:r>
          </a:p>
          <a:p>
            <a:pPr marL="173038" indent="-173038" algn="just">
              <a:buFont typeface="Arial" pitchFamily="34" charset="0"/>
              <a:buChar char="•"/>
            </a:pPr>
            <a:r>
              <a:rPr lang="es-ES" sz="1100" dirty="0" smtClean="0">
                <a:solidFill>
                  <a:schemeClr val="tx1">
                    <a:lumMod val="50000"/>
                    <a:lumOff val="50000"/>
                  </a:schemeClr>
                </a:solidFill>
                <a:latin typeface="Verdana"/>
                <a:cs typeface="Verdana"/>
              </a:rPr>
              <a:t>Existen algunas </a:t>
            </a:r>
            <a:r>
              <a:rPr lang="es-ES" sz="1100" b="1" dirty="0" smtClean="0">
                <a:solidFill>
                  <a:schemeClr val="tx1">
                    <a:lumMod val="50000"/>
                    <a:lumOff val="50000"/>
                  </a:schemeClr>
                </a:solidFill>
                <a:latin typeface="Verdana"/>
                <a:cs typeface="Verdana"/>
              </a:rPr>
              <a:t>afinidades </a:t>
            </a:r>
            <a:r>
              <a:rPr lang="es-ES" sz="1100" dirty="0" smtClean="0">
                <a:solidFill>
                  <a:schemeClr val="tx1">
                    <a:lumMod val="50000"/>
                    <a:lumOff val="50000"/>
                  </a:schemeClr>
                </a:solidFill>
                <a:latin typeface="Verdana"/>
                <a:cs typeface="Verdana"/>
              </a:rPr>
              <a:t>entre los primeros filósofos griegos y ciertas doctrinas procedentes de la </a:t>
            </a:r>
            <a:r>
              <a:rPr lang="es-ES" sz="1100" b="1" dirty="0" smtClean="0">
                <a:solidFill>
                  <a:schemeClr val="tx1">
                    <a:lumMod val="50000"/>
                    <a:lumOff val="50000"/>
                  </a:schemeClr>
                </a:solidFill>
                <a:latin typeface="Verdana"/>
                <a:cs typeface="Verdana"/>
              </a:rPr>
              <a:t>India y  China</a:t>
            </a:r>
            <a:r>
              <a:rPr lang="es-ES" sz="1100" dirty="0" smtClean="0">
                <a:solidFill>
                  <a:schemeClr val="tx1">
                    <a:lumMod val="50000"/>
                    <a:lumOff val="50000"/>
                  </a:schemeClr>
                </a:solidFill>
                <a:latin typeface="Verdana"/>
                <a:cs typeface="Verdana"/>
              </a:rPr>
              <a:t>:   la teoría de la unidad de contrarios  (Heráclito y el Tao de Lao-</a:t>
            </a:r>
            <a:r>
              <a:rPr lang="es-ES" sz="1100" dirty="0" err="1" smtClean="0">
                <a:solidFill>
                  <a:schemeClr val="tx1">
                    <a:lumMod val="50000"/>
                    <a:lumOff val="50000"/>
                  </a:schemeClr>
                </a:solidFill>
                <a:latin typeface="Verdana"/>
                <a:cs typeface="Verdana"/>
              </a:rPr>
              <a:t>Tze</a:t>
            </a:r>
            <a:r>
              <a:rPr lang="es-ES" sz="1100" dirty="0" smtClean="0">
                <a:solidFill>
                  <a:schemeClr val="tx1">
                    <a:lumMod val="50000"/>
                    <a:lumOff val="50000"/>
                  </a:schemeClr>
                </a:solidFill>
                <a:latin typeface="Verdana"/>
                <a:cs typeface="Verdana"/>
              </a:rPr>
              <a:t>)  o la teoría de la reencarnación de las almas (metempsicosis) (hinduismo, budismo y  los misterios órficos que profesaron Pitágoras y Platón).</a:t>
            </a:r>
          </a:p>
          <a:p>
            <a:pPr marL="173038" indent="-173038" algn="just">
              <a:buFont typeface="Arial" pitchFamily="34" charset="0"/>
              <a:buChar char="•"/>
            </a:pPr>
            <a:r>
              <a:rPr lang="es-ES" sz="1100" dirty="0" smtClean="0">
                <a:solidFill>
                  <a:schemeClr val="tx1">
                    <a:lumMod val="50000"/>
                    <a:lumOff val="50000"/>
                  </a:schemeClr>
                </a:solidFill>
                <a:latin typeface="Verdana"/>
                <a:cs typeface="Verdana"/>
              </a:rPr>
              <a:t>Pero  ningún otro pueblo como el griego expresó el ideal de un conocimiento filosófico organizado ya que en la </a:t>
            </a:r>
            <a:r>
              <a:rPr lang="es-ES" sz="1100" b="1" dirty="0" smtClean="0">
                <a:solidFill>
                  <a:schemeClr val="tx1">
                    <a:lumMod val="50000"/>
                    <a:lumOff val="50000"/>
                  </a:schemeClr>
                </a:solidFill>
                <a:latin typeface="Verdana"/>
                <a:cs typeface="Verdana"/>
              </a:rPr>
              <a:t>Magna Grecia </a:t>
            </a:r>
            <a:r>
              <a:rPr lang="es-ES" sz="1100" dirty="0" smtClean="0">
                <a:solidFill>
                  <a:schemeClr val="tx1">
                    <a:lumMod val="50000"/>
                    <a:lumOff val="50000"/>
                  </a:schemeClr>
                </a:solidFill>
                <a:latin typeface="Verdana"/>
                <a:cs typeface="Verdana"/>
              </a:rPr>
              <a:t>surgió una </a:t>
            </a:r>
            <a:r>
              <a:rPr lang="es-ES" sz="1100" b="1" dirty="0" smtClean="0">
                <a:solidFill>
                  <a:schemeClr val="tx1">
                    <a:lumMod val="50000"/>
                    <a:lumOff val="50000"/>
                  </a:schemeClr>
                </a:solidFill>
                <a:latin typeface="Verdana"/>
                <a:cs typeface="Verdana"/>
              </a:rPr>
              <a:t>incipiente democracia </a:t>
            </a:r>
            <a:r>
              <a:rPr lang="es-ES" sz="1100" dirty="0" smtClean="0">
                <a:solidFill>
                  <a:schemeClr val="tx1">
                    <a:lumMod val="50000"/>
                    <a:lumOff val="50000"/>
                  </a:schemeClr>
                </a:solidFill>
                <a:latin typeface="Verdana"/>
                <a:cs typeface="Verdana"/>
              </a:rPr>
              <a:t>que  exigía habilidades discursivas y deliberativas para tratar y discutir los problemas con argumentos basados en la razón.</a:t>
            </a:r>
          </a:p>
        </p:txBody>
      </p:sp>
      <p:sp>
        <p:nvSpPr>
          <p:cNvPr id="12" name="Subtítulo 2"/>
          <p:cNvSpPr txBox="1">
            <a:spLocks/>
          </p:cNvSpPr>
          <p:nvPr/>
        </p:nvSpPr>
        <p:spPr>
          <a:xfrm>
            <a:off x="1071877" y="1815630"/>
            <a:ext cx="8034504" cy="821282"/>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 Los orígenes de la reflexión filosófica</a:t>
            </a:r>
            <a:endParaRPr lang="es-ES" sz="2000" dirty="0">
              <a:solidFill>
                <a:schemeClr val="tx1">
                  <a:lumMod val="50000"/>
                  <a:lumOff val="50000"/>
                </a:schemeClr>
              </a:solidFill>
              <a:latin typeface="Verdana"/>
              <a:cs typeface="Verdana"/>
            </a:endParaRPr>
          </a:p>
        </p:txBody>
      </p:sp>
    </p:spTree>
    <p:extLst>
      <p:ext uri="{BB962C8B-B14F-4D97-AF65-F5344CB8AC3E}">
        <p14:creationId xmlns:p14="http://schemas.microsoft.com/office/powerpoint/2010/main" xmlns="" val="34693056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2"/>
          <p:cNvGrpSpPr/>
          <p:nvPr/>
        </p:nvGrpSpPr>
        <p:grpSpPr>
          <a:xfrm>
            <a:off x="757699" y="1733127"/>
            <a:ext cx="2109036" cy="469634"/>
            <a:chOff x="716373" y="2162909"/>
            <a:chExt cx="2948175" cy="656491"/>
          </a:xfrm>
          <a:solidFill>
            <a:srgbClr val="FF0000"/>
          </a:solidFill>
        </p:grpSpPr>
        <p:sp>
          <p:nvSpPr>
            <p:cNvPr id="8"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9"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0"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2" name="Subtítulo 2"/>
          <p:cNvSpPr txBox="1">
            <a:spLocks/>
          </p:cNvSpPr>
          <p:nvPr/>
        </p:nvSpPr>
        <p:spPr>
          <a:xfrm>
            <a:off x="1290024" y="1815630"/>
            <a:ext cx="7458440" cy="611756"/>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La filosofía en Atenas. Platón: ética y política</a:t>
            </a:r>
            <a:endParaRPr lang="es-ES" sz="2000" dirty="0">
              <a:solidFill>
                <a:schemeClr val="tx1">
                  <a:lumMod val="50000"/>
                  <a:lumOff val="50000"/>
                </a:schemeClr>
              </a:solidFill>
              <a:latin typeface="Verdana"/>
              <a:cs typeface="Verdana"/>
            </a:endParaRPr>
          </a:p>
        </p:txBody>
      </p:sp>
      <p:sp>
        <p:nvSpPr>
          <p:cNvPr id="14" name="Rectángulo 21"/>
          <p:cNvSpPr/>
          <p:nvPr/>
        </p:nvSpPr>
        <p:spPr>
          <a:xfrm>
            <a:off x="323528" y="2420888"/>
            <a:ext cx="8352928" cy="769441"/>
          </a:xfrm>
          <a:prstGeom prst="rect">
            <a:avLst/>
          </a:prstGeom>
        </p:spPr>
        <p:txBody>
          <a:bodyPr wrap="square">
            <a:spAutoFit/>
          </a:bodyPr>
          <a:lstStyle/>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En </a:t>
            </a:r>
            <a:r>
              <a:rPr lang="es-ES" sz="1100" i="1" dirty="0" smtClean="0">
                <a:solidFill>
                  <a:schemeClr val="tx1">
                    <a:lumMod val="50000"/>
                    <a:lumOff val="50000"/>
                  </a:schemeClr>
                </a:solidFill>
                <a:latin typeface="Verdana"/>
                <a:cs typeface="Verdana"/>
              </a:rPr>
              <a:t>La República, </a:t>
            </a:r>
            <a:r>
              <a:rPr lang="es-ES" sz="1100" dirty="0" smtClean="0">
                <a:solidFill>
                  <a:schemeClr val="tx1">
                    <a:lumMod val="50000"/>
                    <a:lumOff val="50000"/>
                  </a:schemeClr>
                </a:solidFill>
                <a:latin typeface="Verdana"/>
                <a:cs typeface="Verdana"/>
              </a:rPr>
              <a:t>Platón trata el tema central de una comunidad perfecta en la que impera la </a:t>
            </a:r>
            <a:r>
              <a:rPr lang="es-ES" sz="1100" b="1" dirty="0" smtClean="0">
                <a:solidFill>
                  <a:schemeClr val="tx1">
                    <a:lumMod val="50000"/>
                    <a:lumOff val="50000"/>
                  </a:schemeClr>
                </a:solidFill>
                <a:latin typeface="Verdana"/>
                <a:cs typeface="Verdana"/>
              </a:rPr>
              <a:t>justicia</a:t>
            </a:r>
            <a:r>
              <a:rPr lang="es-ES" sz="1100" b="1" i="1" dirty="0" smtClean="0">
                <a:solidFill>
                  <a:schemeClr val="tx1">
                    <a:lumMod val="50000"/>
                    <a:lumOff val="50000"/>
                  </a:schemeClr>
                </a:solidFill>
                <a:latin typeface="Verdana"/>
                <a:cs typeface="Verdana"/>
              </a:rPr>
              <a:t> (</a:t>
            </a:r>
            <a:r>
              <a:rPr lang="es-ES" sz="1100" b="1" i="1" dirty="0" err="1" smtClean="0">
                <a:solidFill>
                  <a:schemeClr val="tx1">
                    <a:lumMod val="50000"/>
                    <a:lumOff val="50000"/>
                  </a:schemeClr>
                </a:solidFill>
                <a:latin typeface="Verdana"/>
                <a:cs typeface="Verdana"/>
              </a:rPr>
              <a:t>Δίκη</a:t>
            </a:r>
            <a:r>
              <a:rPr lang="es-ES" sz="1100" b="1" i="1" dirty="0" smtClean="0">
                <a:solidFill>
                  <a:schemeClr val="tx1">
                    <a:lumMod val="50000"/>
                    <a:lumOff val="50000"/>
                  </a:schemeClr>
                </a:solidFill>
                <a:latin typeface="Verdana"/>
                <a:cs typeface="Verdana"/>
              </a:rPr>
              <a:t>). </a:t>
            </a: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El </a:t>
            </a:r>
            <a:r>
              <a:rPr lang="es-ES" sz="1100" b="1" dirty="0" smtClean="0">
                <a:solidFill>
                  <a:schemeClr val="tx1">
                    <a:lumMod val="50000"/>
                    <a:lumOff val="50000"/>
                  </a:schemeClr>
                </a:solidFill>
                <a:latin typeface="Verdana"/>
                <a:cs typeface="Verdana"/>
              </a:rPr>
              <a:t>Estado</a:t>
            </a:r>
            <a:r>
              <a:rPr lang="es-ES" sz="1100" dirty="0" smtClean="0">
                <a:solidFill>
                  <a:schemeClr val="tx1">
                    <a:lumMod val="50000"/>
                    <a:lumOff val="50000"/>
                  </a:schemeClr>
                </a:solidFill>
                <a:latin typeface="Verdana"/>
                <a:cs typeface="Verdana"/>
              </a:rPr>
              <a:t> para Platón es una organización dividida en tres clases sociales que se relaciona con la división tripartita del </a:t>
            </a:r>
            <a:r>
              <a:rPr lang="es-ES" sz="1100" b="1" dirty="0" smtClean="0">
                <a:solidFill>
                  <a:schemeClr val="tx1">
                    <a:lumMod val="50000"/>
                    <a:lumOff val="50000"/>
                  </a:schemeClr>
                </a:solidFill>
                <a:latin typeface="Verdana"/>
                <a:cs typeface="Verdana"/>
              </a:rPr>
              <a:t>alma. </a:t>
            </a:r>
          </a:p>
          <a:p>
            <a:pPr algn="just"/>
            <a:endParaRPr lang="es-ES" sz="1100" dirty="0" smtClean="0">
              <a:solidFill>
                <a:schemeClr val="tx1">
                  <a:lumMod val="50000"/>
                  <a:lumOff val="50000"/>
                </a:schemeClr>
              </a:solidFill>
              <a:latin typeface="Verdana"/>
              <a:cs typeface="Verdana"/>
            </a:endParaRPr>
          </a:p>
        </p:txBody>
      </p:sp>
      <p:pic>
        <p:nvPicPr>
          <p:cNvPr id="7170" name="Picture 2" descr="C:\Users\Artext\Desktop\Captura.PNG"/>
          <p:cNvPicPr>
            <a:picLocks noChangeAspect="1" noChangeArrowheads="1"/>
          </p:cNvPicPr>
          <p:nvPr/>
        </p:nvPicPr>
        <p:blipFill>
          <a:blip r:embed="rId2" cstate="print"/>
          <a:srcRect/>
          <a:stretch>
            <a:fillRect/>
          </a:stretch>
        </p:blipFill>
        <p:spPr bwMode="auto">
          <a:xfrm>
            <a:off x="1679680" y="3140968"/>
            <a:ext cx="5930076" cy="2846437"/>
          </a:xfrm>
          <a:prstGeom prst="rect">
            <a:avLst/>
          </a:prstGeom>
          <a:noFill/>
        </p:spPr>
      </p:pic>
      <p:sp>
        <p:nvSpPr>
          <p:cNvPr id="11" name="Rectángulo 21"/>
          <p:cNvSpPr/>
          <p:nvPr/>
        </p:nvSpPr>
        <p:spPr>
          <a:xfrm>
            <a:off x="1043608" y="6119718"/>
            <a:ext cx="7344816" cy="261610"/>
          </a:xfrm>
          <a:prstGeom prst="rect">
            <a:avLst/>
          </a:prstGeom>
        </p:spPr>
        <p:txBody>
          <a:bodyPr wrap="square">
            <a:spAutoFit/>
          </a:bodyPr>
          <a:lstStyle/>
          <a:p>
            <a:pPr algn="ctr"/>
            <a:r>
              <a:rPr lang="es-ES" sz="1100" i="1" dirty="0" smtClean="0">
                <a:solidFill>
                  <a:schemeClr val="tx1">
                    <a:lumMod val="50000"/>
                    <a:lumOff val="50000"/>
                  </a:schemeClr>
                </a:solidFill>
                <a:latin typeface="Verdana"/>
                <a:cs typeface="Verdana"/>
              </a:rPr>
              <a:t>Los tres tipos de alma y las clases sociales, según Platón.</a:t>
            </a:r>
          </a:p>
        </p:txBody>
      </p:sp>
    </p:spTree>
    <p:extLst>
      <p:ext uri="{BB962C8B-B14F-4D97-AF65-F5344CB8AC3E}">
        <p14:creationId xmlns:p14="http://schemas.microsoft.com/office/powerpoint/2010/main" xmlns="" val="34225057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ángulo 21"/>
          <p:cNvSpPr/>
          <p:nvPr/>
        </p:nvSpPr>
        <p:spPr>
          <a:xfrm>
            <a:off x="323528" y="2276872"/>
            <a:ext cx="8352928" cy="1615827"/>
          </a:xfrm>
          <a:prstGeom prst="rect">
            <a:avLst/>
          </a:prstGeom>
        </p:spPr>
        <p:txBody>
          <a:bodyPr wrap="square">
            <a:spAutoFit/>
          </a:bodyPr>
          <a:lstStyle/>
          <a:p>
            <a:pPr algn="just"/>
            <a:r>
              <a:rPr lang="es-ES" sz="1100" b="1" i="1" dirty="0" smtClean="0">
                <a:solidFill>
                  <a:schemeClr val="tx1">
                    <a:lumMod val="50000"/>
                    <a:lumOff val="50000"/>
                  </a:schemeClr>
                </a:solidFill>
                <a:latin typeface="Verdana"/>
                <a:cs typeface="Verdana"/>
              </a:rPr>
              <a:t>La República </a:t>
            </a:r>
            <a:r>
              <a:rPr lang="es-ES" sz="1100" dirty="0" smtClean="0">
                <a:solidFill>
                  <a:schemeClr val="tx1">
                    <a:lumMod val="50000"/>
                    <a:lumOff val="50000"/>
                  </a:schemeClr>
                </a:solidFill>
                <a:latin typeface="Verdana"/>
                <a:cs typeface="Verdana"/>
              </a:rPr>
              <a:t>se considera el primer </a:t>
            </a:r>
            <a:r>
              <a:rPr lang="es-ES" sz="1100" b="1" dirty="0" smtClean="0">
                <a:solidFill>
                  <a:schemeClr val="tx1">
                    <a:lumMod val="50000"/>
                    <a:lumOff val="50000"/>
                  </a:schemeClr>
                </a:solidFill>
                <a:latin typeface="Verdana"/>
                <a:cs typeface="Verdana"/>
              </a:rPr>
              <a:t>tratado político </a:t>
            </a:r>
            <a:r>
              <a:rPr lang="es-ES" sz="1100" dirty="0" smtClean="0">
                <a:solidFill>
                  <a:schemeClr val="tx1">
                    <a:lumMod val="50000"/>
                    <a:lumOff val="50000"/>
                  </a:schemeClr>
                </a:solidFill>
                <a:latin typeface="Verdana"/>
                <a:cs typeface="Verdana"/>
              </a:rPr>
              <a:t>de la historia de la filosofía. </a:t>
            </a:r>
          </a:p>
          <a:p>
            <a:pPr algn="just"/>
            <a:endParaRPr lang="es-ES" sz="1100" dirty="0" smtClean="0">
              <a:solidFill>
                <a:schemeClr val="tx1">
                  <a:lumMod val="50000"/>
                  <a:lumOff val="50000"/>
                </a:schemeClr>
              </a:solidFill>
              <a:latin typeface="Verdana"/>
              <a:cs typeface="Verdana"/>
            </a:endParaRP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El </a:t>
            </a:r>
            <a:r>
              <a:rPr lang="es-ES" sz="1100" b="1" dirty="0" smtClean="0">
                <a:solidFill>
                  <a:schemeClr val="tx1">
                    <a:lumMod val="50000"/>
                    <a:lumOff val="50000"/>
                  </a:schemeClr>
                </a:solidFill>
                <a:latin typeface="Verdana"/>
                <a:cs typeface="Verdana"/>
              </a:rPr>
              <a:t>Estado </a:t>
            </a:r>
            <a:r>
              <a:rPr lang="es-ES" sz="1100" dirty="0" smtClean="0">
                <a:solidFill>
                  <a:schemeClr val="tx1">
                    <a:lumMod val="50000"/>
                    <a:lumOff val="50000"/>
                  </a:schemeClr>
                </a:solidFill>
                <a:latin typeface="Verdana"/>
                <a:cs typeface="Verdana"/>
              </a:rPr>
              <a:t>se convierte en una institución pedagógica que ha de seleccionar y formar a sus futuros gobernantes. </a:t>
            </a: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Diseña un </a:t>
            </a:r>
            <a:r>
              <a:rPr lang="es-ES" sz="1100" b="1" dirty="0" smtClean="0">
                <a:solidFill>
                  <a:schemeClr val="tx1">
                    <a:lumMod val="50000"/>
                    <a:lumOff val="50000"/>
                  </a:schemeClr>
                </a:solidFill>
                <a:latin typeface="Verdana"/>
                <a:cs typeface="Verdana"/>
              </a:rPr>
              <a:t>Estado clasista, </a:t>
            </a:r>
            <a:r>
              <a:rPr lang="es-ES" sz="1100" dirty="0" smtClean="0">
                <a:solidFill>
                  <a:schemeClr val="tx1">
                    <a:lumMod val="50000"/>
                    <a:lumOff val="50000"/>
                  </a:schemeClr>
                </a:solidFill>
                <a:latin typeface="Verdana"/>
                <a:cs typeface="Verdana"/>
              </a:rPr>
              <a:t>propio de un pasado aristocrático, más afín a Esparta que a Atenas. </a:t>
            </a: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No se trata de una aristocracia de estirpe, sino de una aristocracia del saber, donde quienes deben de gobernar han de ser las naturalezas mejor dotadas intelectualmente: filósofos y filósofas (</a:t>
            </a:r>
            <a:r>
              <a:rPr lang="es-ES" sz="1100" i="1" dirty="0" smtClean="0">
                <a:solidFill>
                  <a:schemeClr val="tx1">
                    <a:lumMod val="50000"/>
                    <a:lumOff val="50000"/>
                  </a:schemeClr>
                </a:solidFill>
                <a:latin typeface="Verdana"/>
                <a:cs typeface="Verdana"/>
              </a:rPr>
              <a:t>La República, </a:t>
            </a:r>
            <a:r>
              <a:rPr lang="es-ES" sz="1100" dirty="0" smtClean="0">
                <a:solidFill>
                  <a:schemeClr val="tx1">
                    <a:lumMod val="50000"/>
                    <a:lumOff val="50000"/>
                  </a:schemeClr>
                </a:solidFill>
                <a:latin typeface="Verdana"/>
                <a:cs typeface="Verdana"/>
              </a:rPr>
              <a:t>VII, 540c).</a:t>
            </a:r>
          </a:p>
          <a:p>
            <a:pPr algn="just"/>
            <a:endParaRPr lang="es-ES" sz="1100" dirty="0" smtClean="0">
              <a:solidFill>
                <a:schemeClr val="tx1">
                  <a:lumMod val="50000"/>
                  <a:lumOff val="50000"/>
                </a:schemeClr>
              </a:solidFill>
              <a:latin typeface="Verdana"/>
              <a:cs typeface="Verdana"/>
            </a:endParaRPr>
          </a:p>
          <a:p>
            <a:pPr algn="just"/>
            <a:r>
              <a:rPr lang="es-ES" sz="1100" dirty="0" smtClean="0">
                <a:solidFill>
                  <a:schemeClr val="tx1">
                    <a:lumMod val="50000"/>
                    <a:lumOff val="50000"/>
                  </a:schemeClr>
                </a:solidFill>
                <a:latin typeface="Verdana"/>
                <a:cs typeface="Verdana"/>
              </a:rPr>
              <a:t>Junto a la aristocracia del saber Platón presenta cuatro clases de gobierno deficientes:</a:t>
            </a:r>
          </a:p>
          <a:p>
            <a:pPr algn="just"/>
            <a:endParaRPr lang="es-ES" sz="1100" dirty="0" smtClean="0">
              <a:solidFill>
                <a:schemeClr val="tx1">
                  <a:lumMod val="50000"/>
                  <a:lumOff val="50000"/>
                </a:schemeClr>
              </a:solidFill>
              <a:latin typeface="Verdana"/>
              <a:cs typeface="Verdana"/>
            </a:endParaRPr>
          </a:p>
        </p:txBody>
      </p:sp>
      <p:sp>
        <p:nvSpPr>
          <p:cNvPr id="11" name="Rectángulo 21"/>
          <p:cNvSpPr/>
          <p:nvPr/>
        </p:nvSpPr>
        <p:spPr>
          <a:xfrm>
            <a:off x="827584" y="5661248"/>
            <a:ext cx="1944216" cy="769441"/>
          </a:xfrm>
          <a:prstGeom prst="rect">
            <a:avLst/>
          </a:prstGeom>
        </p:spPr>
        <p:txBody>
          <a:bodyPr wrap="square">
            <a:spAutoFit/>
          </a:bodyPr>
          <a:lstStyle/>
          <a:p>
            <a:pPr algn="r"/>
            <a:r>
              <a:rPr lang="es-ES" sz="1100" i="1" dirty="0" smtClean="0">
                <a:solidFill>
                  <a:schemeClr val="tx1">
                    <a:lumMod val="50000"/>
                    <a:lumOff val="50000"/>
                  </a:schemeClr>
                </a:solidFill>
                <a:latin typeface="Verdana"/>
                <a:cs typeface="Verdana"/>
              </a:rPr>
              <a:t>Las cuatro formas deficientes de gobierno que Platón señala en su obra </a:t>
            </a:r>
            <a:r>
              <a:rPr lang="es-ES" sz="1100" dirty="0" smtClean="0">
                <a:solidFill>
                  <a:schemeClr val="tx1">
                    <a:lumMod val="50000"/>
                    <a:lumOff val="50000"/>
                  </a:schemeClr>
                </a:solidFill>
                <a:latin typeface="Verdana"/>
                <a:cs typeface="Verdana"/>
              </a:rPr>
              <a:t>República</a:t>
            </a:r>
            <a:r>
              <a:rPr lang="es-ES" sz="1100" i="1" dirty="0" smtClean="0">
                <a:solidFill>
                  <a:schemeClr val="tx1">
                    <a:lumMod val="50000"/>
                    <a:lumOff val="50000"/>
                  </a:schemeClr>
                </a:solidFill>
                <a:latin typeface="Verdana"/>
                <a:cs typeface="Verdana"/>
              </a:rPr>
              <a:t>.</a:t>
            </a:r>
          </a:p>
        </p:txBody>
      </p:sp>
      <p:pic>
        <p:nvPicPr>
          <p:cNvPr id="8194" name="Picture 2" descr="C:\Users\Artext\Desktop\Captura.PNG"/>
          <p:cNvPicPr>
            <a:picLocks noChangeAspect="1" noChangeArrowheads="1"/>
          </p:cNvPicPr>
          <p:nvPr/>
        </p:nvPicPr>
        <p:blipFill>
          <a:blip r:embed="rId2" cstate="print"/>
          <a:srcRect/>
          <a:stretch>
            <a:fillRect/>
          </a:stretch>
        </p:blipFill>
        <p:spPr bwMode="auto">
          <a:xfrm>
            <a:off x="2915816" y="3793778"/>
            <a:ext cx="5651855" cy="2659558"/>
          </a:xfrm>
          <a:prstGeom prst="rect">
            <a:avLst/>
          </a:prstGeom>
          <a:noFill/>
        </p:spPr>
      </p:pic>
      <p:grpSp>
        <p:nvGrpSpPr>
          <p:cNvPr id="13" name="Agrupar 12"/>
          <p:cNvGrpSpPr/>
          <p:nvPr/>
        </p:nvGrpSpPr>
        <p:grpSpPr>
          <a:xfrm>
            <a:off x="757699" y="1733127"/>
            <a:ext cx="2109036" cy="469634"/>
            <a:chOff x="716373" y="2162909"/>
            <a:chExt cx="2948175" cy="656491"/>
          </a:xfrm>
          <a:solidFill>
            <a:srgbClr val="FF0000"/>
          </a:solidFill>
        </p:grpSpPr>
        <p:sp>
          <p:nvSpPr>
            <p:cNvPr id="15"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16"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7"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8" name="Subtítulo 2"/>
          <p:cNvSpPr txBox="1">
            <a:spLocks/>
          </p:cNvSpPr>
          <p:nvPr/>
        </p:nvSpPr>
        <p:spPr>
          <a:xfrm>
            <a:off x="1290024" y="1815630"/>
            <a:ext cx="7458440" cy="611756"/>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La filosofía en Atenas. Platón: ética y política</a:t>
            </a:r>
            <a:endParaRPr lang="es-ES" sz="2000" dirty="0">
              <a:solidFill>
                <a:schemeClr val="tx1">
                  <a:lumMod val="50000"/>
                  <a:lumOff val="50000"/>
                </a:schemeClr>
              </a:solidFill>
              <a:latin typeface="Verdana"/>
              <a:cs typeface="Verdana"/>
            </a:endParaRPr>
          </a:p>
        </p:txBody>
      </p:sp>
    </p:spTree>
    <p:extLst>
      <p:ext uri="{BB962C8B-B14F-4D97-AF65-F5344CB8AC3E}">
        <p14:creationId xmlns:p14="http://schemas.microsoft.com/office/powerpoint/2010/main" xmlns="" val="3422505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2"/>
          <p:cNvGrpSpPr/>
          <p:nvPr/>
        </p:nvGrpSpPr>
        <p:grpSpPr>
          <a:xfrm>
            <a:off x="757699" y="1733127"/>
            <a:ext cx="2109036" cy="469634"/>
            <a:chOff x="716373" y="2162909"/>
            <a:chExt cx="2948175" cy="656491"/>
          </a:xfrm>
          <a:solidFill>
            <a:srgbClr val="FF0000"/>
          </a:solidFill>
        </p:grpSpPr>
        <p:sp>
          <p:nvSpPr>
            <p:cNvPr id="8"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9"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0"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1" name="Rectángulo 21"/>
          <p:cNvSpPr/>
          <p:nvPr/>
        </p:nvSpPr>
        <p:spPr>
          <a:xfrm>
            <a:off x="899593" y="2924944"/>
            <a:ext cx="5112567" cy="2970044"/>
          </a:xfrm>
          <a:prstGeom prst="rect">
            <a:avLst/>
          </a:prstGeom>
        </p:spPr>
        <p:txBody>
          <a:bodyPr wrap="square">
            <a:spAutoFit/>
          </a:bodyPr>
          <a:lstStyle/>
          <a:p>
            <a:pPr marL="268288" indent="-268288" algn="just">
              <a:buFont typeface="Arial" pitchFamily="34" charset="0"/>
              <a:buChar char="•"/>
            </a:pPr>
            <a:r>
              <a:rPr lang="es-ES" sz="1100" dirty="0" smtClean="0">
                <a:solidFill>
                  <a:schemeClr val="tx1">
                    <a:lumMod val="50000"/>
                    <a:lumOff val="50000"/>
                  </a:schemeClr>
                </a:solidFill>
                <a:latin typeface="Verdana"/>
                <a:cs typeface="Verdana"/>
              </a:rPr>
              <a:t>En su </a:t>
            </a:r>
            <a:r>
              <a:rPr lang="es-ES" sz="1100" i="1" dirty="0" smtClean="0">
                <a:solidFill>
                  <a:schemeClr val="tx1">
                    <a:lumMod val="50000"/>
                    <a:lumOff val="50000"/>
                  </a:schemeClr>
                </a:solidFill>
                <a:latin typeface="Verdana"/>
                <a:cs typeface="Verdana"/>
              </a:rPr>
              <a:t>Metafísica,</a:t>
            </a:r>
            <a:r>
              <a:rPr lang="es-ES" sz="1100" dirty="0" smtClean="0">
                <a:solidFill>
                  <a:schemeClr val="tx1">
                    <a:lumMod val="50000"/>
                    <a:lumOff val="50000"/>
                  </a:schemeClr>
                </a:solidFill>
                <a:latin typeface="Verdana"/>
                <a:cs typeface="Verdana"/>
              </a:rPr>
              <a:t> Aristóteles nombró a </a:t>
            </a:r>
            <a:r>
              <a:rPr lang="es-ES" sz="1100" b="1" dirty="0" smtClean="0">
                <a:solidFill>
                  <a:schemeClr val="tx1">
                    <a:lumMod val="50000"/>
                    <a:lumOff val="50000"/>
                  </a:schemeClr>
                </a:solidFill>
                <a:latin typeface="Verdana"/>
                <a:cs typeface="Verdana"/>
              </a:rPr>
              <a:t>Tales</a:t>
            </a:r>
            <a:r>
              <a:rPr lang="es-ES" sz="1100" dirty="0" smtClean="0">
                <a:solidFill>
                  <a:schemeClr val="tx1">
                    <a:lumMod val="50000"/>
                    <a:lumOff val="50000"/>
                  </a:schemeClr>
                </a:solidFill>
                <a:latin typeface="Verdana"/>
                <a:cs typeface="Verdana"/>
              </a:rPr>
              <a:t> y sus discípulos como los primeros filósofos, pues buscaban una explicación racional al problema del origen de la realidad.</a:t>
            </a:r>
          </a:p>
          <a:p>
            <a:pPr marL="268288" indent="-268288" algn="just">
              <a:buFont typeface="Arial" pitchFamily="34" charset="0"/>
              <a:buChar char="•"/>
            </a:pPr>
            <a:r>
              <a:rPr lang="es-ES" sz="1100" dirty="0" smtClean="0">
                <a:solidFill>
                  <a:schemeClr val="tx1">
                    <a:lumMod val="50000"/>
                    <a:lumOff val="50000"/>
                  </a:schemeClr>
                </a:solidFill>
                <a:latin typeface="Verdana"/>
                <a:cs typeface="Verdana"/>
              </a:rPr>
              <a:t>Reciben el nombre de </a:t>
            </a:r>
            <a:r>
              <a:rPr lang="es-ES" sz="1100" b="1" dirty="0" smtClean="0">
                <a:solidFill>
                  <a:schemeClr val="tx1">
                    <a:lumMod val="50000"/>
                    <a:lumOff val="50000"/>
                  </a:schemeClr>
                </a:solidFill>
                <a:latin typeface="Verdana"/>
                <a:cs typeface="Verdana"/>
              </a:rPr>
              <a:t>presocráticos</a:t>
            </a:r>
            <a:r>
              <a:rPr lang="es-ES" sz="1100" dirty="0" smtClean="0">
                <a:solidFill>
                  <a:schemeClr val="tx1">
                    <a:lumMod val="50000"/>
                    <a:lumOff val="50000"/>
                  </a:schemeClr>
                </a:solidFill>
                <a:latin typeface="Verdana"/>
                <a:cs typeface="Verdana"/>
              </a:rPr>
              <a:t> por ser anteriores a Sócrates, aunque no todos lo fueron como es el caso de Demócrito.</a:t>
            </a:r>
          </a:p>
          <a:p>
            <a:pPr marL="268288" indent="-268288" algn="just">
              <a:buFont typeface="Arial" pitchFamily="34" charset="0"/>
              <a:buChar char="•"/>
            </a:pPr>
            <a:r>
              <a:rPr lang="es-ES" sz="1100" dirty="0" smtClean="0">
                <a:solidFill>
                  <a:schemeClr val="tx1">
                    <a:lumMod val="50000"/>
                    <a:lumOff val="50000"/>
                  </a:schemeClr>
                </a:solidFill>
                <a:latin typeface="Verdana"/>
                <a:cs typeface="Verdana"/>
              </a:rPr>
              <a:t>Fueron los </a:t>
            </a:r>
            <a:r>
              <a:rPr lang="es-ES" sz="1100" b="1" dirty="0" smtClean="0">
                <a:solidFill>
                  <a:schemeClr val="tx1">
                    <a:lumMod val="50000"/>
                    <a:lumOff val="50000"/>
                  </a:schemeClr>
                </a:solidFill>
                <a:latin typeface="Verdana"/>
                <a:cs typeface="Verdana"/>
              </a:rPr>
              <a:t>primeros físicos </a:t>
            </a:r>
            <a:r>
              <a:rPr lang="es-ES" sz="1100" dirty="0" smtClean="0">
                <a:solidFill>
                  <a:schemeClr val="tx1">
                    <a:lumMod val="50000"/>
                    <a:lumOff val="50000"/>
                  </a:schemeClr>
                </a:solidFill>
                <a:latin typeface="Verdana"/>
                <a:cs typeface="Verdana"/>
              </a:rPr>
              <a:t>porque a pesar de su física fue sobre todo especulativa, su idea de buscar una sustancia de la  que derivan originariamente todos los seres, como elemento constitutivo de todo cuanto existe, se convirtió en una pregunta constante en la historia de la ciencia y fue un eje central de la física y la química moderna.</a:t>
            </a:r>
          </a:p>
          <a:p>
            <a:pPr algn="just"/>
            <a:endParaRPr lang="es-ES" sz="1100" dirty="0" smtClean="0">
              <a:solidFill>
                <a:schemeClr val="tx1">
                  <a:lumMod val="50000"/>
                  <a:lumOff val="50000"/>
                </a:schemeClr>
              </a:solidFill>
              <a:latin typeface="Verdana"/>
              <a:cs typeface="Verdana"/>
            </a:endParaRPr>
          </a:p>
          <a:p>
            <a:pPr marL="171450" indent="-171450" algn="just">
              <a:buFontTx/>
              <a:buChar char="-"/>
            </a:pPr>
            <a:endParaRPr lang="es-ES" sz="1100" dirty="0" smtClean="0">
              <a:solidFill>
                <a:schemeClr val="tx1">
                  <a:lumMod val="50000"/>
                  <a:lumOff val="50000"/>
                </a:schemeClr>
              </a:solidFill>
              <a:latin typeface="Verdana"/>
              <a:cs typeface="Verdana"/>
            </a:endParaRPr>
          </a:p>
          <a:p>
            <a:pPr algn="just"/>
            <a:endParaRPr lang="es-ES" sz="1100" dirty="0" smtClean="0">
              <a:solidFill>
                <a:schemeClr val="tx1">
                  <a:lumMod val="50000"/>
                  <a:lumOff val="50000"/>
                </a:schemeClr>
              </a:solidFill>
              <a:latin typeface="Verdana"/>
              <a:cs typeface="Verdana"/>
            </a:endParaRPr>
          </a:p>
          <a:p>
            <a:pPr marL="171450" indent="-171450" algn="just">
              <a:buFontTx/>
              <a:buChar char="-"/>
            </a:pPr>
            <a:endParaRPr lang="pt-BR" sz="1100" dirty="0" smtClean="0">
              <a:solidFill>
                <a:schemeClr val="tx1">
                  <a:lumMod val="50000"/>
                  <a:lumOff val="50000"/>
                </a:schemeClr>
              </a:solidFill>
              <a:latin typeface="Verdana"/>
              <a:cs typeface="Verdana"/>
            </a:endParaRPr>
          </a:p>
          <a:p>
            <a:pPr algn="just"/>
            <a:endParaRPr lang="es-ES" sz="1100" dirty="0">
              <a:solidFill>
                <a:schemeClr val="tx1">
                  <a:lumMod val="50000"/>
                  <a:lumOff val="50000"/>
                </a:schemeClr>
              </a:solidFill>
              <a:latin typeface="Verdana"/>
              <a:cs typeface="Verdana"/>
            </a:endParaRPr>
          </a:p>
        </p:txBody>
      </p:sp>
      <p:sp>
        <p:nvSpPr>
          <p:cNvPr id="12" name="Subtítulo 2"/>
          <p:cNvSpPr txBox="1">
            <a:spLocks/>
          </p:cNvSpPr>
          <p:nvPr/>
        </p:nvSpPr>
        <p:spPr>
          <a:xfrm>
            <a:off x="1290024" y="1815630"/>
            <a:ext cx="7170407" cy="821282"/>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Los primeros filósofos griegos (siglos VII y VI  a.C.)</a:t>
            </a:r>
            <a:endParaRPr lang="es-ES" sz="2000" dirty="0">
              <a:solidFill>
                <a:schemeClr val="tx1">
                  <a:lumMod val="50000"/>
                  <a:lumOff val="50000"/>
                </a:schemeClr>
              </a:solidFill>
              <a:latin typeface="Verdana"/>
              <a:cs typeface="Verdana"/>
            </a:endParaRPr>
          </a:p>
        </p:txBody>
      </p:sp>
      <p:pic>
        <p:nvPicPr>
          <p:cNvPr id="2" name="Picture 2" descr="C:\Users\Artext\Desktop\220px-Illustrerad_Verldshistoria_band_I_Ill_107.jpg"/>
          <p:cNvPicPr>
            <a:picLocks noChangeAspect="1" noChangeArrowheads="1"/>
          </p:cNvPicPr>
          <p:nvPr/>
        </p:nvPicPr>
        <p:blipFill>
          <a:blip r:embed="rId2" cstate="print"/>
          <a:srcRect b="7123"/>
          <a:stretch>
            <a:fillRect/>
          </a:stretch>
        </p:blipFill>
        <p:spPr bwMode="auto">
          <a:xfrm>
            <a:off x="6516216" y="3068960"/>
            <a:ext cx="2095500" cy="2963589"/>
          </a:xfrm>
          <a:prstGeom prst="rect">
            <a:avLst/>
          </a:prstGeom>
          <a:noFill/>
        </p:spPr>
      </p:pic>
      <p:sp>
        <p:nvSpPr>
          <p:cNvPr id="14" name="Rectángulo 21"/>
          <p:cNvSpPr/>
          <p:nvPr/>
        </p:nvSpPr>
        <p:spPr>
          <a:xfrm>
            <a:off x="1403648" y="5805264"/>
            <a:ext cx="4968552" cy="261610"/>
          </a:xfrm>
          <a:prstGeom prst="rect">
            <a:avLst/>
          </a:prstGeom>
        </p:spPr>
        <p:txBody>
          <a:bodyPr wrap="square">
            <a:spAutoFit/>
          </a:bodyPr>
          <a:lstStyle/>
          <a:p>
            <a:pPr algn="r"/>
            <a:r>
              <a:rPr lang="es-ES" sz="1100" i="1" dirty="0" smtClean="0">
                <a:solidFill>
                  <a:schemeClr val="tx1">
                    <a:lumMod val="50000"/>
                    <a:lumOff val="50000"/>
                  </a:schemeClr>
                </a:solidFill>
                <a:latin typeface="Verdana"/>
                <a:cs typeface="Verdana"/>
              </a:rPr>
              <a:t>Tales de </a:t>
            </a:r>
            <a:r>
              <a:rPr lang="es-ES" sz="1100" i="1" dirty="0" err="1" smtClean="0">
                <a:solidFill>
                  <a:schemeClr val="tx1">
                    <a:lumMod val="50000"/>
                    <a:lumOff val="50000"/>
                  </a:schemeClr>
                </a:solidFill>
                <a:latin typeface="Verdana"/>
                <a:cs typeface="Verdana"/>
              </a:rPr>
              <a:t>Mileto</a:t>
            </a:r>
            <a:r>
              <a:rPr lang="es-ES" sz="1100" i="1" dirty="0" smtClean="0">
                <a:solidFill>
                  <a:schemeClr val="tx1">
                    <a:lumMod val="50000"/>
                    <a:lumOff val="50000"/>
                  </a:schemeClr>
                </a:solidFill>
                <a:latin typeface="Verdana"/>
                <a:cs typeface="Verdana"/>
              </a:rPr>
              <a:t>.</a:t>
            </a:r>
            <a:endParaRPr lang="es-ES" sz="1100" i="1" dirty="0">
              <a:solidFill>
                <a:schemeClr val="tx1">
                  <a:lumMod val="50000"/>
                  <a:lumOff val="50000"/>
                </a:schemeClr>
              </a:solidFill>
              <a:latin typeface="Verdana"/>
              <a:cs typeface="Verdana"/>
            </a:endParaRPr>
          </a:p>
        </p:txBody>
      </p:sp>
    </p:spTree>
    <p:extLst>
      <p:ext uri="{BB962C8B-B14F-4D97-AF65-F5344CB8AC3E}">
        <p14:creationId xmlns:p14="http://schemas.microsoft.com/office/powerpoint/2010/main" xmlns="" val="4249478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2"/>
          <p:cNvGrpSpPr/>
          <p:nvPr/>
        </p:nvGrpSpPr>
        <p:grpSpPr>
          <a:xfrm>
            <a:off x="757699" y="1733127"/>
            <a:ext cx="2109036" cy="469634"/>
            <a:chOff x="716373" y="2162909"/>
            <a:chExt cx="2948175" cy="656491"/>
          </a:xfrm>
          <a:solidFill>
            <a:srgbClr val="FF0000"/>
          </a:solidFill>
        </p:grpSpPr>
        <p:sp>
          <p:nvSpPr>
            <p:cNvPr id="8"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9"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0"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2" name="Subtítulo 2"/>
          <p:cNvSpPr txBox="1">
            <a:spLocks/>
          </p:cNvSpPr>
          <p:nvPr/>
        </p:nvSpPr>
        <p:spPr>
          <a:xfrm>
            <a:off x="1290024" y="1815630"/>
            <a:ext cx="7530448" cy="1181322"/>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La escuela de </a:t>
            </a:r>
            <a:r>
              <a:rPr lang="es-ES" sz="2000" dirty="0" err="1" smtClean="0">
                <a:solidFill>
                  <a:schemeClr val="tx1">
                    <a:lumMod val="50000"/>
                    <a:lumOff val="50000"/>
                  </a:schemeClr>
                </a:solidFill>
                <a:latin typeface="Verdana"/>
                <a:cs typeface="Verdana"/>
              </a:rPr>
              <a:t>Mileto</a:t>
            </a:r>
            <a:r>
              <a:rPr lang="es-ES" sz="2000" dirty="0" smtClean="0">
                <a:solidFill>
                  <a:schemeClr val="tx1">
                    <a:lumMod val="50000"/>
                    <a:lumOff val="50000"/>
                  </a:schemeClr>
                </a:solidFill>
                <a:latin typeface="Verdana"/>
                <a:cs typeface="Verdana"/>
              </a:rPr>
              <a:t>: Tales, </a:t>
            </a:r>
            <a:r>
              <a:rPr lang="es-ES" sz="2000" dirty="0" err="1" smtClean="0">
                <a:solidFill>
                  <a:schemeClr val="tx1">
                    <a:lumMod val="50000"/>
                    <a:lumOff val="50000"/>
                  </a:schemeClr>
                </a:solidFill>
                <a:latin typeface="Verdana"/>
                <a:cs typeface="Verdana"/>
              </a:rPr>
              <a:t>Anaximandro</a:t>
            </a:r>
            <a:r>
              <a:rPr lang="es-ES" sz="2000" dirty="0" smtClean="0">
                <a:solidFill>
                  <a:schemeClr val="tx1">
                    <a:lumMod val="50000"/>
                    <a:lumOff val="50000"/>
                  </a:schemeClr>
                </a:solidFill>
                <a:latin typeface="Verdana"/>
                <a:cs typeface="Verdana"/>
              </a:rPr>
              <a:t> y </a:t>
            </a:r>
            <a:r>
              <a:rPr lang="es-ES" sz="2000" dirty="0" err="1" smtClean="0">
                <a:solidFill>
                  <a:schemeClr val="tx1">
                    <a:lumMod val="50000"/>
                    <a:lumOff val="50000"/>
                  </a:schemeClr>
                </a:solidFill>
                <a:latin typeface="Verdana"/>
                <a:cs typeface="Verdana"/>
              </a:rPr>
              <a:t>Anaxímenes</a:t>
            </a:r>
            <a:endParaRPr lang="es-ES" sz="2000" dirty="0" smtClean="0">
              <a:solidFill>
                <a:schemeClr val="tx1">
                  <a:lumMod val="50000"/>
                  <a:lumOff val="50000"/>
                </a:schemeClr>
              </a:solidFill>
              <a:latin typeface="Verdana"/>
              <a:cs typeface="Verdana"/>
            </a:endParaRPr>
          </a:p>
        </p:txBody>
      </p:sp>
      <p:sp>
        <p:nvSpPr>
          <p:cNvPr id="14" name="Rectángulo 21"/>
          <p:cNvSpPr/>
          <p:nvPr/>
        </p:nvSpPr>
        <p:spPr>
          <a:xfrm>
            <a:off x="971600" y="2636912"/>
            <a:ext cx="6336704" cy="1277273"/>
          </a:xfrm>
          <a:prstGeom prst="rect">
            <a:avLst/>
          </a:prstGeom>
        </p:spPr>
        <p:txBody>
          <a:bodyPr wrap="square">
            <a:spAutoFit/>
          </a:bodyPr>
          <a:lstStyle/>
          <a:p>
            <a:pPr marL="173038" indent="-173038" algn="just">
              <a:buFont typeface="Arial" pitchFamily="34" charset="0"/>
              <a:buChar char="•"/>
            </a:pPr>
            <a:r>
              <a:rPr lang="es-ES" sz="1100" dirty="0" smtClean="0">
                <a:solidFill>
                  <a:schemeClr val="tx1">
                    <a:lumMod val="50000"/>
                    <a:lumOff val="50000"/>
                  </a:schemeClr>
                </a:solidFill>
                <a:latin typeface="Verdana"/>
                <a:cs typeface="Verdana"/>
              </a:rPr>
              <a:t>Buscaron el </a:t>
            </a:r>
            <a:r>
              <a:rPr lang="es-ES" sz="1100" b="1" i="1" dirty="0" err="1" smtClean="0">
                <a:solidFill>
                  <a:schemeClr val="tx1">
                    <a:lumMod val="50000"/>
                    <a:lumOff val="50000"/>
                  </a:schemeClr>
                </a:solidFill>
                <a:latin typeface="Verdana"/>
                <a:cs typeface="Verdana"/>
              </a:rPr>
              <a:t>arjé</a:t>
            </a:r>
            <a:r>
              <a:rPr lang="es-ES" sz="1100" b="1" i="1" dirty="0" smtClean="0">
                <a:solidFill>
                  <a:schemeClr val="tx1">
                    <a:lumMod val="50000"/>
                    <a:lumOff val="50000"/>
                  </a:schemeClr>
                </a:solidFill>
                <a:latin typeface="Verdana"/>
                <a:cs typeface="Verdana"/>
              </a:rPr>
              <a:t> (</a:t>
            </a:r>
            <a:r>
              <a:rPr lang="es-ES" sz="1100" b="1" i="1" dirty="0" err="1" smtClean="0">
                <a:solidFill>
                  <a:schemeClr val="tx1">
                    <a:lumMod val="50000"/>
                    <a:lumOff val="50000"/>
                  </a:schemeClr>
                </a:solidFill>
                <a:latin typeface="Verdana"/>
                <a:cs typeface="Verdana"/>
              </a:rPr>
              <a:t>aρχη</a:t>
            </a:r>
            <a:r>
              <a:rPr lang="es-ES" sz="1100" b="1" i="1" dirty="0" smtClean="0">
                <a:solidFill>
                  <a:schemeClr val="tx1">
                    <a:lumMod val="50000"/>
                    <a:lumOff val="50000"/>
                  </a:schemeClr>
                </a:solidFill>
                <a:latin typeface="Verdana"/>
                <a:cs typeface="Verdana"/>
              </a:rPr>
              <a:t>́): </a:t>
            </a:r>
            <a:r>
              <a:rPr lang="es-ES" sz="1100" dirty="0" smtClean="0">
                <a:solidFill>
                  <a:schemeClr val="tx1">
                    <a:lumMod val="50000"/>
                    <a:lumOff val="50000"/>
                  </a:schemeClr>
                </a:solidFill>
                <a:latin typeface="Verdana"/>
                <a:cs typeface="Verdana"/>
              </a:rPr>
              <a:t>el fundamento primero del que se deriva toda la realidad material o naturaleza (physis)</a:t>
            </a:r>
          </a:p>
          <a:p>
            <a:pPr marL="173038" indent="-173038" algn="just">
              <a:buFont typeface="Arial" pitchFamily="34" charset="0"/>
              <a:buChar char="•"/>
            </a:pPr>
            <a:r>
              <a:rPr lang="es-ES" sz="1100" dirty="0" smtClean="0">
                <a:solidFill>
                  <a:schemeClr val="tx1">
                    <a:lumMod val="50000"/>
                    <a:lumOff val="50000"/>
                  </a:schemeClr>
                </a:solidFill>
                <a:latin typeface="Verdana"/>
                <a:cs typeface="Verdana"/>
              </a:rPr>
              <a:t>Afirmaron la existencia de una naturaleza primitiva </a:t>
            </a:r>
            <a:r>
              <a:rPr lang="es-ES" sz="1100" i="1" dirty="0" smtClean="0">
                <a:solidFill>
                  <a:schemeClr val="tx1">
                    <a:lumMod val="50000"/>
                    <a:lumOff val="50000"/>
                  </a:schemeClr>
                </a:solidFill>
                <a:latin typeface="Verdana"/>
                <a:cs typeface="Verdana"/>
              </a:rPr>
              <a:t>(physis) </a:t>
            </a:r>
            <a:r>
              <a:rPr lang="es-ES" sz="1100" dirty="0" smtClean="0">
                <a:solidFill>
                  <a:schemeClr val="tx1">
                    <a:lumMod val="50000"/>
                    <a:lumOff val="50000"/>
                  </a:schemeClr>
                </a:solidFill>
                <a:latin typeface="Verdana"/>
                <a:cs typeface="Verdana"/>
              </a:rPr>
              <a:t>de carácter vital y físico. </a:t>
            </a:r>
          </a:p>
          <a:p>
            <a:pPr marL="173038" indent="-173038" algn="just">
              <a:buFont typeface="Arial" pitchFamily="34" charset="0"/>
              <a:buChar char="•"/>
            </a:pPr>
            <a:r>
              <a:rPr lang="es-ES" sz="1100" dirty="0" smtClean="0">
                <a:solidFill>
                  <a:schemeClr val="tx1">
                    <a:lumMod val="50000"/>
                    <a:lumOff val="50000"/>
                  </a:schemeClr>
                </a:solidFill>
                <a:latin typeface="Verdana"/>
                <a:cs typeface="Verdana"/>
              </a:rPr>
              <a:t>Se les conoce como los primeros físicos de la historia del pensamiento. </a:t>
            </a:r>
          </a:p>
          <a:p>
            <a:pPr marL="173038" indent="-173038" algn="just">
              <a:buFont typeface="Arial" pitchFamily="34" charset="0"/>
              <a:buChar char="•"/>
            </a:pPr>
            <a:r>
              <a:rPr lang="es-ES" sz="1100" dirty="0" smtClean="0">
                <a:solidFill>
                  <a:schemeClr val="tx1">
                    <a:lumMod val="50000"/>
                    <a:lumOff val="50000"/>
                  </a:schemeClr>
                </a:solidFill>
                <a:latin typeface="Verdana"/>
                <a:cs typeface="Verdana"/>
              </a:rPr>
              <a:t>Consideraron que tras la variedad múltiple y cambiante de todas las cosas, no había más que una realidad única e inmutable: </a:t>
            </a:r>
            <a:r>
              <a:rPr lang="es-ES" sz="1100" b="1" dirty="0" smtClean="0">
                <a:solidFill>
                  <a:schemeClr val="tx1">
                    <a:lumMod val="50000"/>
                    <a:lumOff val="50000"/>
                  </a:schemeClr>
                </a:solidFill>
                <a:latin typeface="Verdana"/>
                <a:cs typeface="Verdana"/>
              </a:rPr>
              <a:t>monismo.</a:t>
            </a:r>
          </a:p>
        </p:txBody>
      </p:sp>
      <p:graphicFrame>
        <p:nvGraphicFramePr>
          <p:cNvPr id="11" name="Tabla 11"/>
          <p:cNvGraphicFramePr>
            <a:graphicFrameLocks noGrp="1"/>
          </p:cNvGraphicFramePr>
          <p:nvPr>
            <p:extLst>
              <p:ext uri="{D42A27DB-BD31-4B8C-83A1-F6EECF244321}">
                <p14:modId xmlns:p14="http://schemas.microsoft.com/office/powerpoint/2010/main" xmlns="" val="3783555662"/>
              </p:ext>
            </p:extLst>
          </p:nvPr>
        </p:nvGraphicFramePr>
        <p:xfrm>
          <a:off x="1691680" y="4365104"/>
          <a:ext cx="5400600" cy="731520"/>
        </p:xfrm>
        <a:graphic>
          <a:graphicData uri="http://schemas.openxmlformats.org/drawingml/2006/table">
            <a:tbl>
              <a:tblPr firstRow="1" bandRow="1">
                <a:effectLst>
                  <a:reflection blurRad="6350" stA="52000" endA="300" endPos="35000" dir="5400000" sy="-100000" algn="bl" rotWithShape="0"/>
                </a:effectLst>
                <a:tableStyleId>{5A111915-BE36-4E01-A7E5-04B1672EAD32}</a:tableStyleId>
              </a:tblPr>
              <a:tblGrid>
                <a:gridCol w="5400600"/>
              </a:tblGrid>
              <a:tr h="283132">
                <a:tc>
                  <a:txBody>
                    <a:bodyPr/>
                    <a:lstStyle/>
                    <a:p>
                      <a:pPr marL="177800" indent="-177800" algn="l">
                        <a:buFont typeface="Arial" pitchFamily="34" charset="0"/>
                        <a:buChar char="•"/>
                      </a:pPr>
                      <a:r>
                        <a:rPr lang="es-ES" sz="1400" b="0" dirty="0" smtClean="0">
                          <a:solidFill>
                            <a:schemeClr val="bg1"/>
                          </a:solidFill>
                          <a:latin typeface="Verdana"/>
                          <a:cs typeface="Verdana"/>
                        </a:rPr>
                        <a:t>Tales de </a:t>
                      </a:r>
                      <a:r>
                        <a:rPr lang="es-ES" sz="1400" b="0" dirty="0" err="1" smtClean="0">
                          <a:solidFill>
                            <a:schemeClr val="bg1"/>
                          </a:solidFill>
                          <a:latin typeface="Verdana"/>
                          <a:cs typeface="Verdana"/>
                        </a:rPr>
                        <a:t>Mileto</a:t>
                      </a:r>
                      <a:r>
                        <a:rPr lang="es-ES" sz="1400" b="0" dirty="0" smtClean="0">
                          <a:solidFill>
                            <a:schemeClr val="bg1"/>
                          </a:solidFill>
                          <a:latin typeface="Verdana"/>
                          <a:cs typeface="Verdana"/>
                        </a:rPr>
                        <a:t>: el </a:t>
                      </a:r>
                      <a:r>
                        <a:rPr lang="es-ES" sz="1400" b="0" i="1" dirty="0" err="1" smtClean="0">
                          <a:solidFill>
                            <a:schemeClr val="bg1"/>
                          </a:solidFill>
                          <a:latin typeface="Verdana"/>
                          <a:cs typeface="Verdana"/>
                        </a:rPr>
                        <a:t>arjé</a:t>
                      </a:r>
                      <a:r>
                        <a:rPr lang="es-ES" sz="1400" b="0" dirty="0" smtClean="0">
                          <a:solidFill>
                            <a:schemeClr val="bg1"/>
                          </a:solidFill>
                          <a:latin typeface="Verdana"/>
                          <a:cs typeface="Verdana"/>
                        </a:rPr>
                        <a:t> es el  </a:t>
                      </a:r>
                      <a:r>
                        <a:rPr lang="es-ES" sz="1400" b="1" i="0" dirty="0" smtClean="0">
                          <a:solidFill>
                            <a:schemeClr val="bg1"/>
                          </a:solidFill>
                          <a:latin typeface="Verdana"/>
                          <a:cs typeface="Verdana"/>
                        </a:rPr>
                        <a:t>agua.</a:t>
                      </a:r>
                    </a:p>
                    <a:p>
                      <a:pPr marL="177800" indent="-177800" algn="l">
                        <a:buFont typeface="Arial" pitchFamily="34" charset="0"/>
                        <a:buChar char="•"/>
                      </a:pPr>
                      <a:r>
                        <a:rPr lang="es-ES" sz="1400" b="0" dirty="0" err="1" smtClean="0">
                          <a:solidFill>
                            <a:schemeClr val="bg1"/>
                          </a:solidFill>
                          <a:latin typeface="Verdana"/>
                          <a:cs typeface="Verdana"/>
                        </a:rPr>
                        <a:t>Anaximandro</a:t>
                      </a:r>
                      <a:r>
                        <a:rPr lang="es-ES" sz="1400" b="0" dirty="0" smtClean="0">
                          <a:solidFill>
                            <a:schemeClr val="bg1"/>
                          </a:solidFill>
                          <a:latin typeface="Verdana"/>
                          <a:cs typeface="Verdana"/>
                        </a:rPr>
                        <a:t>: el </a:t>
                      </a:r>
                      <a:r>
                        <a:rPr lang="es-ES" sz="1400" b="0" i="1" dirty="0" err="1" smtClean="0">
                          <a:solidFill>
                            <a:schemeClr val="bg1"/>
                          </a:solidFill>
                          <a:latin typeface="Verdana"/>
                          <a:cs typeface="Verdana"/>
                        </a:rPr>
                        <a:t>arjé</a:t>
                      </a:r>
                      <a:r>
                        <a:rPr lang="es-ES" sz="1400" b="0" dirty="0" smtClean="0">
                          <a:solidFill>
                            <a:schemeClr val="bg1"/>
                          </a:solidFill>
                          <a:latin typeface="Verdana"/>
                          <a:cs typeface="Verdana"/>
                        </a:rPr>
                        <a:t> es el </a:t>
                      </a:r>
                      <a:r>
                        <a:rPr lang="es-ES" sz="1400" b="1" i="1" dirty="0" err="1" smtClean="0">
                          <a:solidFill>
                            <a:schemeClr val="bg1"/>
                          </a:solidFill>
                          <a:latin typeface="Verdana"/>
                          <a:cs typeface="Verdana"/>
                        </a:rPr>
                        <a:t>apeiron</a:t>
                      </a:r>
                      <a:r>
                        <a:rPr lang="es-ES" sz="1400" b="1" i="1" dirty="0" smtClean="0">
                          <a:solidFill>
                            <a:schemeClr val="bg1"/>
                          </a:solidFill>
                          <a:latin typeface="Verdana"/>
                          <a:cs typeface="Verdana"/>
                        </a:rPr>
                        <a:t> (</a:t>
                      </a:r>
                      <a:r>
                        <a:rPr lang="es-ES" sz="1400" b="1" i="1" dirty="0" err="1" smtClean="0">
                          <a:solidFill>
                            <a:schemeClr val="bg1"/>
                          </a:solidFill>
                          <a:latin typeface="Verdana"/>
                          <a:cs typeface="Verdana"/>
                        </a:rPr>
                        <a:t>τo</a:t>
                      </a:r>
                      <a:r>
                        <a:rPr lang="es-ES" sz="1400" b="1" i="1" dirty="0" smtClean="0">
                          <a:solidFill>
                            <a:schemeClr val="bg1"/>
                          </a:solidFill>
                          <a:latin typeface="Verdana"/>
                          <a:cs typeface="Verdana"/>
                        </a:rPr>
                        <a:t> </a:t>
                      </a:r>
                      <a:r>
                        <a:rPr lang="es-ES" sz="1400" b="1" i="1" dirty="0" err="1" smtClean="0">
                          <a:solidFill>
                            <a:schemeClr val="bg1"/>
                          </a:solidFill>
                          <a:latin typeface="Verdana"/>
                          <a:cs typeface="Verdana"/>
                        </a:rPr>
                        <a:t>α̋πειρον</a:t>
                      </a:r>
                      <a:r>
                        <a:rPr lang="es-ES" sz="1400" b="1" i="1" dirty="0" smtClean="0">
                          <a:solidFill>
                            <a:schemeClr val="bg1"/>
                          </a:solidFill>
                          <a:latin typeface="Verdana"/>
                          <a:cs typeface="Verdana"/>
                        </a:rPr>
                        <a:t>).</a:t>
                      </a:r>
                    </a:p>
                    <a:p>
                      <a:pPr marL="177800" indent="-177800" algn="l">
                        <a:buFont typeface="Arial" pitchFamily="34" charset="0"/>
                        <a:buChar char="•"/>
                      </a:pPr>
                      <a:r>
                        <a:rPr lang="es-ES" sz="1400" b="0" dirty="0" err="1" smtClean="0">
                          <a:solidFill>
                            <a:schemeClr val="bg1"/>
                          </a:solidFill>
                          <a:latin typeface="Verdana"/>
                          <a:cs typeface="Verdana"/>
                        </a:rPr>
                        <a:t>Anaxímenes</a:t>
                      </a:r>
                      <a:r>
                        <a:rPr lang="es-ES" sz="1400" b="0" dirty="0" smtClean="0">
                          <a:solidFill>
                            <a:schemeClr val="bg1"/>
                          </a:solidFill>
                          <a:latin typeface="Verdana"/>
                          <a:cs typeface="Verdana"/>
                        </a:rPr>
                        <a:t>: el </a:t>
                      </a:r>
                      <a:r>
                        <a:rPr lang="es-ES" sz="1400" b="0" i="1" dirty="0" err="1" smtClean="0">
                          <a:solidFill>
                            <a:schemeClr val="bg1"/>
                          </a:solidFill>
                          <a:latin typeface="Verdana"/>
                          <a:cs typeface="Verdana"/>
                        </a:rPr>
                        <a:t>arjé</a:t>
                      </a:r>
                      <a:r>
                        <a:rPr lang="es-ES" sz="1400" b="0" dirty="0" smtClean="0">
                          <a:solidFill>
                            <a:schemeClr val="bg1"/>
                          </a:solidFill>
                          <a:latin typeface="Verdana"/>
                          <a:cs typeface="Verdana"/>
                        </a:rPr>
                        <a:t> es el aire </a:t>
                      </a:r>
                      <a:r>
                        <a:rPr lang="es-ES" sz="1400" b="1" i="1" dirty="0" err="1" smtClean="0">
                          <a:solidFill>
                            <a:schemeClr val="bg1"/>
                          </a:solidFill>
                          <a:latin typeface="Verdana"/>
                          <a:cs typeface="Verdana"/>
                        </a:rPr>
                        <a:t>pneuma</a:t>
                      </a:r>
                      <a:r>
                        <a:rPr lang="es-ES" sz="1400" b="1" i="1" dirty="0" smtClean="0">
                          <a:solidFill>
                            <a:schemeClr val="bg1"/>
                          </a:solidFill>
                          <a:latin typeface="Verdana"/>
                          <a:cs typeface="Verdana"/>
                        </a:rPr>
                        <a:t> (</a:t>
                      </a:r>
                      <a:r>
                        <a:rPr lang="es-ES" sz="1400" b="1" i="1" dirty="0" err="1" smtClean="0">
                          <a:solidFill>
                            <a:schemeClr val="bg1"/>
                          </a:solidFill>
                          <a:latin typeface="Verdana"/>
                          <a:cs typeface="Verdana"/>
                        </a:rPr>
                        <a:t>πνευ̃μα</a:t>
                      </a:r>
                      <a:r>
                        <a:rPr lang="es-ES" sz="1400" b="1" i="1" dirty="0" smtClean="0">
                          <a:solidFill>
                            <a:schemeClr val="bg1"/>
                          </a:solidFill>
                          <a:latin typeface="Verdana"/>
                          <a:cs typeface="Verdana"/>
                        </a:rPr>
                        <a:t>).</a:t>
                      </a:r>
                    </a:p>
                  </a:txBody>
                  <a:tcPr>
                    <a:lnR w="12700" cap="flat" cmpd="sng" algn="ctr">
                      <a:noFill/>
                      <a:prstDash val="solid"/>
                      <a:round/>
                      <a:headEnd type="none" w="med" len="med"/>
                      <a:tailEnd type="none" w="med" len="med"/>
                    </a:lnR>
                    <a:lnT w="9525" cap="flat" cmpd="sng" algn="ctr">
                      <a:noFill/>
                      <a:prstDash val="solid"/>
                    </a:lnT>
                    <a:lnB w="9525" cap="flat" cmpd="sng" algn="ctr">
                      <a:noFill/>
                      <a:prstDash val="solid"/>
                    </a:lnB>
                    <a:solidFill>
                      <a:srgbClr val="E60F70"/>
                    </a:solidFill>
                  </a:tcPr>
                </a:tc>
              </a:tr>
            </a:tbl>
          </a:graphicData>
        </a:graphic>
      </p:graphicFrame>
    </p:spTree>
    <p:extLst>
      <p:ext uri="{BB962C8B-B14F-4D97-AF65-F5344CB8AC3E}">
        <p14:creationId xmlns:p14="http://schemas.microsoft.com/office/powerpoint/2010/main" xmlns="" val="3217921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683568" y="1412776"/>
            <a:ext cx="8012109" cy="4680520"/>
          </a:xfrm>
          <a:prstGeom prst="rect">
            <a:avLst/>
          </a:prstGeom>
          <a:noFill/>
          <a:ln w="9525">
            <a:noFill/>
            <a:miter lim="800000"/>
            <a:headEnd/>
            <a:tailEnd/>
          </a:ln>
        </p:spPr>
      </p:pic>
      <p:sp>
        <p:nvSpPr>
          <p:cNvPr id="13" name="Rectángulo 21"/>
          <p:cNvSpPr/>
          <p:nvPr/>
        </p:nvSpPr>
        <p:spPr>
          <a:xfrm>
            <a:off x="683568" y="6093296"/>
            <a:ext cx="4968552" cy="261610"/>
          </a:xfrm>
          <a:prstGeom prst="rect">
            <a:avLst/>
          </a:prstGeom>
        </p:spPr>
        <p:txBody>
          <a:bodyPr wrap="square">
            <a:spAutoFit/>
          </a:bodyPr>
          <a:lstStyle/>
          <a:p>
            <a:r>
              <a:rPr lang="es-ES" sz="1100" i="1" dirty="0" smtClean="0">
                <a:solidFill>
                  <a:schemeClr val="tx1">
                    <a:lumMod val="50000"/>
                    <a:lumOff val="50000"/>
                  </a:schemeClr>
                </a:solidFill>
                <a:latin typeface="Verdana"/>
                <a:cs typeface="Verdana"/>
              </a:rPr>
              <a:t>La escuela de </a:t>
            </a:r>
            <a:r>
              <a:rPr lang="es-ES" sz="1100" i="1" dirty="0" err="1" smtClean="0">
                <a:solidFill>
                  <a:schemeClr val="tx1">
                    <a:lumMod val="50000"/>
                    <a:lumOff val="50000"/>
                  </a:schemeClr>
                </a:solidFill>
                <a:latin typeface="Verdana"/>
                <a:cs typeface="Verdana"/>
              </a:rPr>
              <a:t>Mileto</a:t>
            </a:r>
            <a:r>
              <a:rPr lang="es-ES" sz="1100" i="1" dirty="0" smtClean="0">
                <a:solidFill>
                  <a:schemeClr val="tx1">
                    <a:lumMod val="50000"/>
                    <a:lumOff val="50000"/>
                  </a:schemeClr>
                </a:solidFill>
                <a:latin typeface="Verdana"/>
                <a:cs typeface="Verdana"/>
              </a:rPr>
              <a:t>.</a:t>
            </a:r>
            <a:endParaRPr lang="es-ES" sz="1100" i="1" dirty="0">
              <a:solidFill>
                <a:schemeClr val="tx1">
                  <a:lumMod val="50000"/>
                  <a:lumOff val="50000"/>
                </a:schemeClr>
              </a:solidFill>
              <a:latin typeface="Verdana"/>
              <a:cs typeface="Verdana"/>
            </a:endParaRPr>
          </a:p>
        </p:txBody>
      </p:sp>
    </p:spTree>
    <p:extLst>
      <p:ext uri="{BB962C8B-B14F-4D97-AF65-F5344CB8AC3E}">
        <p14:creationId xmlns:p14="http://schemas.microsoft.com/office/powerpoint/2010/main" xmlns="" val="3217921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2"/>
          <p:cNvGrpSpPr/>
          <p:nvPr/>
        </p:nvGrpSpPr>
        <p:grpSpPr>
          <a:xfrm>
            <a:off x="757699" y="1733127"/>
            <a:ext cx="2109036" cy="469634"/>
            <a:chOff x="716373" y="2162909"/>
            <a:chExt cx="2948175" cy="656491"/>
          </a:xfrm>
          <a:solidFill>
            <a:srgbClr val="FF0000"/>
          </a:solidFill>
        </p:grpSpPr>
        <p:sp>
          <p:nvSpPr>
            <p:cNvPr id="8"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9"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0"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2" name="Subtítulo 2"/>
          <p:cNvSpPr txBox="1">
            <a:spLocks/>
          </p:cNvSpPr>
          <p:nvPr/>
        </p:nvSpPr>
        <p:spPr>
          <a:xfrm>
            <a:off x="1290024" y="1815630"/>
            <a:ext cx="6450328" cy="611756"/>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 La escuela pitagórica: Pitágoras </a:t>
            </a:r>
            <a:endParaRPr lang="es-ES" sz="2000" dirty="0">
              <a:solidFill>
                <a:schemeClr val="tx1">
                  <a:lumMod val="50000"/>
                  <a:lumOff val="50000"/>
                </a:schemeClr>
              </a:solidFill>
              <a:latin typeface="Verdana"/>
              <a:cs typeface="Verdana"/>
            </a:endParaRPr>
          </a:p>
        </p:txBody>
      </p:sp>
      <p:sp>
        <p:nvSpPr>
          <p:cNvPr id="14" name="Rectángulo 21"/>
          <p:cNvSpPr/>
          <p:nvPr/>
        </p:nvSpPr>
        <p:spPr>
          <a:xfrm>
            <a:off x="827584" y="2708920"/>
            <a:ext cx="5544616" cy="2292935"/>
          </a:xfrm>
          <a:prstGeom prst="rect">
            <a:avLst/>
          </a:prstGeom>
        </p:spPr>
        <p:txBody>
          <a:bodyPr wrap="square">
            <a:spAutoFit/>
          </a:bodyPr>
          <a:lstStyle/>
          <a:p>
            <a:pPr algn="just"/>
            <a:r>
              <a:rPr lang="es-ES" sz="1100" dirty="0" smtClean="0">
                <a:solidFill>
                  <a:schemeClr val="tx1">
                    <a:lumMod val="50000"/>
                    <a:lumOff val="50000"/>
                  </a:schemeClr>
                </a:solidFill>
                <a:latin typeface="Verdana"/>
                <a:cs typeface="Verdana"/>
              </a:rPr>
              <a:t>Pitágoras construyó la primera matemática de la historia y elaboró, a la vez, una metafísica donde la racionalidad y la armonía rigen el universo.</a:t>
            </a:r>
          </a:p>
          <a:p>
            <a:pPr algn="just"/>
            <a:endParaRPr lang="es-ES" sz="1100" dirty="0" smtClean="0">
              <a:solidFill>
                <a:schemeClr val="tx1">
                  <a:lumMod val="50000"/>
                  <a:lumOff val="50000"/>
                </a:schemeClr>
              </a:solidFill>
              <a:latin typeface="Verdana"/>
              <a:cs typeface="Verdana"/>
            </a:endParaRPr>
          </a:p>
          <a:p>
            <a:pPr algn="just"/>
            <a:r>
              <a:rPr lang="es-ES" sz="1100" dirty="0" smtClean="0">
                <a:solidFill>
                  <a:schemeClr val="tx1">
                    <a:lumMod val="50000"/>
                    <a:lumOff val="50000"/>
                  </a:schemeClr>
                </a:solidFill>
                <a:latin typeface="Verdana"/>
                <a:cs typeface="Verdana"/>
              </a:rPr>
              <a:t>Hay que buscar el elemento formal común a todas las cosas y descubrir la ley que hace comprensible todo.</a:t>
            </a:r>
          </a:p>
          <a:p>
            <a:pPr algn="just"/>
            <a:endParaRPr lang="es-ES" sz="1100" dirty="0" smtClean="0">
              <a:solidFill>
                <a:schemeClr val="tx1">
                  <a:lumMod val="50000"/>
                  <a:lumOff val="50000"/>
                </a:schemeClr>
              </a:solidFill>
              <a:latin typeface="Verdana"/>
              <a:cs typeface="Verdana"/>
            </a:endParaRP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El </a:t>
            </a:r>
            <a:r>
              <a:rPr lang="es-ES" sz="1100" b="1" dirty="0" smtClean="0">
                <a:solidFill>
                  <a:schemeClr val="tx1">
                    <a:lumMod val="50000"/>
                    <a:lumOff val="50000"/>
                  </a:schemeClr>
                </a:solidFill>
                <a:latin typeface="Verdana"/>
                <a:cs typeface="Verdana"/>
              </a:rPr>
              <a:t>número</a:t>
            </a:r>
            <a:r>
              <a:rPr lang="es-ES" sz="1100" b="1" i="1" dirty="0" smtClean="0">
                <a:solidFill>
                  <a:schemeClr val="tx1">
                    <a:lumMod val="50000"/>
                    <a:lumOff val="50000"/>
                  </a:schemeClr>
                </a:solidFill>
                <a:latin typeface="Verdana"/>
                <a:cs typeface="Verdana"/>
              </a:rPr>
              <a:t> </a:t>
            </a:r>
            <a:r>
              <a:rPr lang="es-ES" sz="1100" dirty="0" smtClean="0">
                <a:solidFill>
                  <a:schemeClr val="tx1">
                    <a:lumMod val="50000"/>
                    <a:lumOff val="50000"/>
                  </a:schemeClr>
                </a:solidFill>
                <a:latin typeface="Verdana"/>
                <a:cs typeface="Verdana"/>
              </a:rPr>
              <a:t>es el </a:t>
            </a:r>
            <a:r>
              <a:rPr lang="es-ES" sz="1100" b="1" i="1" dirty="0" err="1" smtClean="0">
                <a:solidFill>
                  <a:schemeClr val="tx1">
                    <a:lumMod val="50000"/>
                    <a:lumOff val="50000"/>
                  </a:schemeClr>
                </a:solidFill>
                <a:latin typeface="Verdana"/>
                <a:cs typeface="Verdana"/>
              </a:rPr>
              <a:t>arjé</a:t>
            </a:r>
            <a:r>
              <a:rPr lang="es-ES" sz="1100" b="1" i="1" dirty="0" smtClean="0">
                <a:solidFill>
                  <a:schemeClr val="tx1">
                    <a:lumMod val="50000"/>
                    <a:lumOff val="50000"/>
                  </a:schemeClr>
                </a:solidFill>
                <a:latin typeface="Verdana"/>
                <a:cs typeface="Verdana"/>
              </a:rPr>
              <a:t> (</a:t>
            </a:r>
            <a:r>
              <a:rPr lang="es-ES" sz="1100" b="1" i="1" dirty="0" err="1" smtClean="0">
                <a:solidFill>
                  <a:schemeClr val="tx1">
                    <a:lumMod val="50000"/>
                    <a:lumOff val="50000"/>
                  </a:schemeClr>
                </a:solidFill>
                <a:latin typeface="Verdana"/>
                <a:cs typeface="Verdana"/>
              </a:rPr>
              <a:t>ἀρχη</a:t>
            </a:r>
            <a:r>
              <a:rPr lang="es-ES" sz="1100" b="1" i="1" dirty="0" smtClean="0">
                <a:solidFill>
                  <a:schemeClr val="tx1">
                    <a:lumMod val="50000"/>
                    <a:lumOff val="50000"/>
                  </a:schemeClr>
                </a:solidFill>
                <a:latin typeface="Verdana"/>
                <a:cs typeface="Verdana"/>
              </a:rPr>
              <a:t>́), </a:t>
            </a:r>
            <a:r>
              <a:rPr lang="es-ES" sz="1100" dirty="0" smtClean="0">
                <a:solidFill>
                  <a:schemeClr val="tx1">
                    <a:lumMod val="50000"/>
                    <a:lumOff val="50000"/>
                  </a:schemeClr>
                </a:solidFill>
                <a:latin typeface="Verdana"/>
                <a:cs typeface="Verdana"/>
              </a:rPr>
              <a:t>la esencia de la realidad.</a:t>
            </a: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Todo es número y todo puede analizarse matemáticamente.</a:t>
            </a:r>
          </a:p>
          <a:p>
            <a:pPr algn="just"/>
            <a:endParaRPr lang="es-ES" sz="1100" dirty="0" smtClean="0">
              <a:solidFill>
                <a:schemeClr val="tx1">
                  <a:lumMod val="50000"/>
                  <a:lumOff val="50000"/>
                </a:schemeClr>
              </a:solidFill>
              <a:latin typeface="Verdana"/>
              <a:cs typeface="Verdana"/>
            </a:endParaRPr>
          </a:p>
          <a:p>
            <a:pPr algn="just"/>
            <a:r>
              <a:rPr lang="es-ES" sz="1100" dirty="0" smtClean="0">
                <a:solidFill>
                  <a:schemeClr val="tx1">
                    <a:lumMod val="50000"/>
                    <a:lumOff val="50000"/>
                  </a:schemeClr>
                </a:solidFill>
                <a:latin typeface="Verdana"/>
                <a:cs typeface="Verdana"/>
              </a:rPr>
              <a:t>Los pitagóricos  realizaron estudios sobre cosmología donde  sostenían que la Tierra no es el centro del cosmos sino que gira alrededor de todos los cuerpos celestes, incluido el Sol, que se concebía como fuego central. Esta teoría se conoce como conato de un arcaico </a:t>
            </a:r>
            <a:r>
              <a:rPr lang="es-ES" sz="1100" b="1" dirty="0" smtClean="0">
                <a:solidFill>
                  <a:schemeClr val="tx1">
                    <a:lumMod val="50000"/>
                    <a:lumOff val="50000"/>
                  </a:schemeClr>
                </a:solidFill>
                <a:latin typeface="Verdana"/>
                <a:cs typeface="Verdana"/>
              </a:rPr>
              <a:t>heliocentrismo.</a:t>
            </a:r>
          </a:p>
        </p:txBody>
      </p:sp>
      <p:sp>
        <p:nvSpPr>
          <p:cNvPr id="23" name="Rectángulo 21"/>
          <p:cNvSpPr/>
          <p:nvPr/>
        </p:nvSpPr>
        <p:spPr>
          <a:xfrm>
            <a:off x="1547664" y="5805264"/>
            <a:ext cx="4968552" cy="261610"/>
          </a:xfrm>
          <a:prstGeom prst="rect">
            <a:avLst/>
          </a:prstGeom>
        </p:spPr>
        <p:txBody>
          <a:bodyPr wrap="square">
            <a:spAutoFit/>
          </a:bodyPr>
          <a:lstStyle/>
          <a:p>
            <a:pPr algn="r"/>
            <a:r>
              <a:rPr lang="es-ES" sz="1100" i="1" dirty="0" smtClean="0">
                <a:solidFill>
                  <a:schemeClr val="tx1">
                    <a:lumMod val="50000"/>
                    <a:lumOff val="50000"/>
                  </a:schemeClr>
                </a:solidFill>
                <a:latin typeface="Verdana"/>
                <a:cs typeface="Verdana"/>
              </a:rPr>
              <a:t>Concepto de fractal.</a:t>
            </a:r>
            <a:endParaRPr lang="es-ES" sz="1100" i="1" dirty="0">
              <a:solidFill>
                <a:schemeClr val="tx1">
                  <a:lumMod val="50000"/>
                  <a:lumOff val="50000"/>
                </a:schemeClr>
              </a:solidFill>
              <a:latin typeface="Verdana"/>
              <a:cs typeface="Verdana"/>
            </a:endParaRPr>
          </a:p>
        </p:txBody>
      </p:sp>
      <p:pic>
        <p:nvPicPr>
          <p:cNvPr id="2050" name="Picture 2" descr="C:\Users\Artext\Desktop\Captura.PNG"/>
          <p:cNvPicPr>
            <a:picLocks noChangeAspect="1" noChangeArrowheads="1"/>
          </p:cNvPicPr>
          <p:nvPr/>
        </p:nvPicPr>
        <p:blipFill>
          <a:blip r:embed="rId2" cstate="print"/>
          <a:srcRect/>
          <a:stretch>
            <a:fillRect/>
          </a:stretch>
        </p:blipFill>
        <p:spPr bwMode="auto">
          <a:xfrm>
            <a:off x="6660232" y="4149080"/>
            <a:ext cx="1981174" cy="1964432"/>
          </a:xfrm>
          <a:prstGeom prst="rect">
            <a:avLst/>
          </a:prstGeom>
          <a:noFill/>
        </p:spPr>
      </p:pic>
    </p:spTree>
    <p:extLst>
      <p:ext uri="{BB962C8B-B14F-4D97-AF65-F5344CB8AC3E}">
        <p14:creationId xmlns:p14="http://schemas.microsoft.com/office/powerpoint/2010/main" xmlns="" val="3422505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ángulo 21"/>
          <p:cNvSpPr/>
          <p:nvPr/>
        </p:nvSpPr>
        <p:spPr>
          <a:xfrm>
            <a:off x="467544" y="6021288"/>
            <a:ext cx="4968552" cy="261610"/>
          </a:xfrm>
          <a:prstGeom prst="rect">
            <a:avLst/>
          </a:prstGeom>
        </p:spPr>
        <p:txBody>
          <a:bodyPr wrap="square">
            <a:spAutoFit/>
          </a:bodyPr>
          <a:lstStyle/>
          <a:p>
            <a:r>
              <a:rPr lang="es-ES" sz="1100" i="1" dirty="0" smtClean="0">
                <a:solidFill>
                  <a:schemeClr val="tx1">
                    <a:lumMod val="50000"/>
                    <a:lumOff val="50000"/>
                  </a:schemeClr>
                </a:solidFill>
                <a:latin typeface="Verdana"/>
                <a:cs typeface="Verdana"/>
              </a:rPr>
              <a:t>Preceptos del pitagorismo.</a:t>
            </a:r>
            <a:endParaRPr lang="es-ES" sz="1100" i="1" dirty="0">
              <a:solidFill>
                <a:schemeClr val="tx1">
                  <a:lumMod val="50000"/>
                  <a:lumOff val="50000"/>
                </a:schemeClr>
              </a:solidFill>
              <a:latin typeface="Verdana"/>
              <a:cs typeface="Verdana"/>
            </a:endParaRPr>
          </a:p>
        </p:txBody>
      </p:sp>
      <p:pic>
        <p:nvPicPr>
          <p:cNvPr id="3" name="Picture 2"/>
          <p:cNvPicPr>
            <a:picLocks noChangeAspect="1" noChangeArrowheads="1"/>
          </p:cNvPicPr>
          <p:nvPr/>
        </p:nvPicPr>
        <p:blipFill>
          <a:blip r:embed="rId2" cstate="print"/>
          <a:srcRect/>
          <a:stretch>
            <a:fillRect/>
          </a:stretch>
        </p:blipFill>
        <p:spPr bwMode="auto">
          <a:xfrm>
            <a:off x="395536" y="1340768"/>
            <a:ext cx="8136904" cy="4755334"/>
          </a:xfrm>
          <a:prstGeom prst="rect">
            <a:avLst/>
          </a:prstGeom>
          <a:noFill/>
          <a:ln w="9525">
            <a:noFill/>
            <a:miter lim="800000"/>
            <a:headEnd/>
            <a:tailEnd/>
          </a:ln>
        </p:spPr>
      </p:pic>
    </p:spTree>
    <p:extLst>
      <p:ext uri="{BB962C8B-B14F-4D97-AF65-F5344CB8AC3E}">
        <p14:creationId xmlns:p14="http://schemas.microsoft.com/office/powerpoint/2010/main" xmlns="" val="3422505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2"/>
          <p:cNvGrpSpPr/>
          <p:nvPr/>
        </p:nvGrpSpPr>
        <p:grpSpPr>
          <a:xfrm>
            <a:off x="757699" y="1733127"/>
            <a:ext cx="2109036" cy="469634"/>
            <a:chOff x="716373" y="2162909"/>
            <a:chExt cx="2948175" cy="656491"/>
          </a:xfrm>
          <a:solidFill>
            <a:srgbClr val="FF0000"/>
          </a:solidFill>
        </p:grpSpPr>
        <p:sp>
          <p:nvSpPr>
            <p:cNvPr id="8"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9"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0"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2" name="Subtítulo 2"/>
          <p:cNvSpPr txBox="1">
            <a:spLocks/>
          </p:cNvSpPr>
          <p:nvPr/>
        </p:nvSpPr>
        <p:spPr>
          <a:xfrm>
            <a:off x="1290024" y="1815630"/>
            <a:ext cx="6450328" cy="611756"/>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 La escuela de Éfeso: Heráclito</a:t>
            </a:r>
            <a:endParaRPr lang="es-ES" sz="2000" dirty="0">
              <a:solidFill>
                <a:schemeClr val="tx1">
                  <a:lumMod val="50000"/>
                  <a:lumOff val="50000"/>
                </a:schemeClr>
              </a:solidFill>
              <a:latin typeface="Verdana"/>
              <a:cs typeface="Verdana"/>
            </a:endParaRPr>
          </a:p>
        </p:txBody>
      </p:sp>
      <p:sp>
        <p:nvSpPr>
          <p:cNvPr id="14" name="Rectángulo 21"/>
          <p:cNvSpPr/>
          <p:nvPr/>
        </p:nvSpPr>
        <p:spPr>
          <a:xfrm>
            <a:off x="827584" y="2708920"/>
            <a:ext cx="5544616" cy="2631490"/>
          </a:xfrm>
          <a:prstGeom prst="rect">
            <a:avLst/>
          </a:prstGeom>
        </p:spPr>
        <p:txBody>
          <a:bodyPr wrap="square">
            <a:spAutoFit/>
          </a:bodyPr>
          <a:lstStyle/>
          <a:p>
            <a:pPr algn="just"/>
            <a:r>
              <a:rPr lang="es-ES" sz="1100" dirty="0" smtClean="0">
                <a:solidFill>
                  <a:schemeClr val="tx1">
                    <a:lumMod val="50000"/>
                    <a:lumOff val="50000"/>
                  </a:schemeClr>
                </a:solidFill>
                <a:latin typeface="Verdana"/>
                <a:cs typeface="Verdana"/>
              </a:rPr>
              <a:t>Heráclito indagó en la ley universal que gobierna el cosmos y que denominó </a:t>
            </a:r>
            <a:r>
              <a:rPr lang="es-ES" sz="1100" b="1" i="1" dirty="0" smtClean="0">
                <a:solidFill>
                  <a:schemeClr val="tx1">
                    <a:lumMod val="50000"/>
                    <a:lumOff val="50000"/>
                  </a:schemeClr>
                </a:solidFill>
                <a:latin typeface="Verdana"/>
                <a:cs typeface="Verdana"/>
              </a:rPr>
              <a:t>logos</a:t>
            </a:r>
            <a:r>
              <a:rPr lang="es-ES" sz="1100" dirty="0" smtClean="0">
                <a:solidFill>
                  <a:schemeClr val="tx1">
                    <a:lumMod val="50000"/>
                    <a:lumOff val="50000"/>
                  </a:schemeClr>
                </a:solidFill>
                <a:latin typeface="Verdana"/>
                <a:cs typeface="Verdana"/>
              </a:rPr>
              <a:t> o </a:t>
            </a:r>
            <a:r>
              <a:rPr lang="es-ES" sz="1100" b="1" dirty="0" smtClean="0">
                <a:solidFill>
                  <a:schemeClr val="tx1">
                    <a:lumMod val="50000"/>
                    <a:lumOff val="50000"/>
                  </a:schemeClr>
                </a:solidFill>
                <a:latin typeface="Verdana"/>
                <a:cs typeface="Verdana"/>
              </a:rPr>
              <a:t>razón</a:t>
            </a:r>
            <a:r>
              <a:rPr lang="es-ES" sz="1100" dirty="0" smtClean="0">
                <a:solidFill>
                  <a:schemeClr val="tx1">
                    <a:lumMod val="50000"/>
                    <a:lumOff val="50000"/>
                  </a:schemeClr>
                </a:solidFill>
                <a:latin typeface="Verdana"/>
                <a:cs typeface="Verdana"/>
              </a:rPr>
              <a:t>.</a:t>
            </a:r>
          </a:p>
          <a:p>
            <a:pPr algn="just"/>
            <a:endParaRPr lang="es-ES" sz="1100" dirty="0" smtClean="0">
              <a:solidFill>
                <a:schemeClr val="tx1">
                  <a:lumMod val="50000"/>
                  <a:lumOff val="50000"/>
                </a:schemeClr>
              </a:solidFill>
              <a:latin typeface="Verdana"/>
              <a:cs typeface="Verdana"/>
            </a:endParaRP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Todo es y no es al mismo tiempo. Nunca nos bañamos dos veces en el mismo río.</a:t>
            </a: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La estructura interna del universo es un </a:t>
            </a:r>
            <a:r>
              <a:rPr lang="es-ES" sz="1100" b="1" dirty="0" smtClean="0">
                <a:solidFill>
                  <a:schemeClr val="tx1">
                    <a:lumMod val="50000"/>
                    <a:lumOff val="50000"/>
                  </a:schemeClr>
                </a:solidFill>
                <a:latin typeface="Verdana"/>
                <a:cs typeface="Verdana"/>
              </a:rPr>
              <a:t>eterno fluir </a:t>
            </a:r>
            <a:r>
              <a:rPr lang="es-ES" sz="1100" dirty="0" smtClean="0">
                <a:solidFill>
                  <a:schemeClr val="tx1">
                    <a:lumMod val="50000"/>
                    <a:lumOff val="50000"/>
                  </a:schemeClr>
                </a:solidFill>
                <a:latin typeface="Verdana"/>
                <a:cs typeface="Verdana"/>
              </a:rPr>
              <a:t>de formas porque la vida supone contradicción y mutación infinita.</a:t>
            </a: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El verdadero ser de la cosas es el </a:t>
            </a:r>
            <a:r>
              <a:rPr lang="es-ES" sz="1100" b="1" dirty="0" smtClean="0">
                <a:solidFill>
                  <a:schemeClr val="tx1">
                    <a:lumMod val="50000"/>
                    <a:lumOff val="50000"/>
                  </a:schemeClr>
                </a:solidFill>
                <a:latin typeface="Verdana"/>
                <a:cs typeface="Verdana"/>
              </a:rPr>
              <a:t>devenir </a:t>
            </a:r>
            <a:r>
              <a:rPr lang="es-ES" sz="1100" dirty="0" smtClean="0">
                <a:solidFill>
                  <a:schemeClr val="tx1">
                    <a:lumMod val="50000"/>
                    <a:lumOff val="50000"/>
                  </a:schemeClr>
                </a:solidFill>
                <a:latin typeface="Verdana"/>
                <a:cs typeface="Verdana"/>
              </a:rPr>
              <a:t>o </a:t>
            </a:r>
            <a:r>
              <a:rPr lang="es-ES" sz="1100" i="1" dirty="0" smtClean="0">
                <a:solidFill>
                  <a:schemeClr val="tx1">
                    <a:lumMod val="50000"/>
                    <a:lumOff val="50000"/>
                  </a:schemeClr>
                </a:solidFill>
                <a:latin typeface="Verdana"/>
                <a:cs typeface="Verdana"/>
              </a:rPr>
              <a:t>panta</a:t>
            </a:r>
            <a:r>
              <a:rPr lang="es-ES" sz="1100" dirty="0" smtClean="0">
                <a:solidFill>
                  <a:schemeClr val="tx1">
                    <a:lumMod val="50000"/>
                    <a:lumOff val="50000"/>
                  </a:schemeClr>
                </a:solidFill>
                <a:latin typeface="Verdana"/>
                <a:cs typeface="Verdana"/>
              </a:rPr>
              <a:t> </a:t>
            </a:r>
            <a:r>
              <a:rPr lang="es-ES" sz="1100" i="1" dirty="0" err="1" smtClean="0">
                <a:solidFill>
                  <a:schemeClr val="tx1">
                    <a:lumMod val="50000"/>
                    <a:lumOff val="50000"/>
                  </a:schemeClr>
                </a:solidFill>
                <a:latin typeface="Verdana"/>
                <a:cs typeface="Verdana"/>
              </a:rPr>
              <a:t>rhei</a:t>
            </a:r>
            <a:r>
              <a:rPr lang="es-ES" sz="1100" i="1" dirty="0" smtClean="0">
                <a:solidFill>
                  <a:schemeClr val="tx1">
                    <a:lumMod val="50000"/>
                    <a:lumOff val="50000"/>
                  </a:schemeClr>
                </a:solidFill>
                <a:latin typeface="Verdana"/>
                <a:cs typeface="Verdana"/>
              </a:rPr>
              <a:t> (</a:t>
            </a:r>
            <a:r>
              <a:rPr lang="es-ES" sz="1100" i="1" dirty="0" err="1" smtClean="0">
                <a:solidFill>
                  <a:schemeClr val="tx1">
                    <a:lumMod val="50000"/>
                    <a:lumOff val="50000"/>
                  </a:schemeClr>
                </a:solidFill>
                <a:latin typeface="Verdana"/>
                <a:cs typeface="Verdana"/>
              </a:rPr>
              <a:t>πάνταρει</a:t>
            </a:r>
            <a:r>
              <a:rPr lang="es-ES" sz="1100" i="1" dirty="0" smtClean="0">
                <a:solidFill>
                  <a:schemeClr val="tx1">
                    <a:lumMod val="50000"/>
                    <a:lumOff val="50000"/>
                  </a:schemeClr>
                </a:solidFill>
                <a:latin typeface="Verdana"/>
                <a:cs typeface="Verdana"/>
              </a:rPr>
              <a:t>̃) </a:t>
            </a:r>
            <a:r>
              <a:rPr lang="es-ES" sz="1100" dirty="0" smtClean="0">
                <a:solidFill>
                  <a:schemeClr val="tx1">
                    <a:lumMod val="50000"/>
                    <a:lumOff val="50000"/>
                  </a:schemeClr>
                </a:solidFill>
                <a:latin typeface="Verdana"/>
                <a:cs typeface="Verdana"/>
              </a:rPr>
              <a:t>que se puede traducir por  «todo fluye».</a:t>
            </a: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Todo puede fluir debido a la necesidad entre contrarios, estos se complementan y hacen que las cosas muten o cambien alcanzado una armonía: </a:t>
            </a:r>
            <a:r>
              <a:rPr lang="es-ES" sz="1100" b="1" dirty="0" smtClean="0">
                <a:solidFill>
                  <a:schemeClr val="tx1">
                    <a:lumMod val="50000"/>
                    <a:lumOff val="50000"/>
                  </a:schemeClr>
                </a:solidFill>
                <a:latin typeface="Verdana"/>
                <a:cs typeface="Verdana"/>
              </a:rPr>
              <a:t>antagonismo entre opuestos.</a:t>
            </a: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Esta necesidad entre contrarios se denomina </a:t>
            </a:r>
            <a:r>
              <a:rPr lang="es-ES" sz="1100" b="1" dirty="0" smtClean="0">
                <a:solidFill>
                  <a:schemeClr val="tx1">
                    <a:lumMod val="50000"/>
                    <a:lumOff val="50000"/>
                  </a:schemeClr>
                </a:solidFill>
                <a:latin typeface="Verdana"/>
                <a:cs typeface="Verdana"/>
              </a:rPr>
              <a:t>dialéctica.</a:t>
            </a:r>
          </a:p>
          <a:p>
            <a:pPr marL="177800" indent="-177800" algn="just">
              <a:buFont typeface="Arial" pitchFamily="34" charset="0"/>
              <a:buChar char="•"/>
            </a:pPr>
            <a:r>
              <a:rPr lang="es-ES" sz="1100" dirty="0" smtClean="0">
                <a:solidFill>
                  <a:schemeClr val="tx1">
                    <a:lumMod val="50000"/>
                    <a:lumOff val="50000"/>
                  </a:schemeClr>
                </a:solidFill>
                <a:latin typeface="Verdana"/>
                <a:cs typeface="Verdana"/>
              </a:rPr>
              <a:t>El </a:t>
            </a:r>
            <a:r>
              <a:rPr lang="es-ES" sz="1100" b="1" dirty="0" smtClean="0">
                <a:solidFill>
                  <a:schemeClr val="tx1">
                    <a:lumMod val="50000"/>
                    <a:lumOff val="50000"/>
                  </a:schemeClr>
                </a:solidFill>
                <a:latin typeface="Verdana"/>
                <a:cs typeface="Verdana"/>
              </a:rPr>
              <a:t>fuego </a:t>
            </a:r>
            <a:r>
              <a:rPr lang="es-ES" sz="1100" dirty="0" smtClean="0">
                <a:solidFill>
                  <a:schemeClr val="tx1">
                    <a:lumMod val="50000"/>
                    <a:lumOff val="50000"/>
                  </a:schemeClr>
                </a:solidFill>
                <a:latin typeface="Verdana"/>
                <a:cs typeface="Verdana"/>
              </a:rPr>
              <a:t>es el elemento originario del que deriva todo.</a:t>
            </a:r>
          </a:p>
          <a:p>
            <a:pPr algn="just"/>
            <a:endParaRPr lang="es-ES" sz="1100" dirty="0" smtClean="0">
              <a:solidFill>
                <a:schemeClr val="tx1">
                  <a:lumMod val="50000"/>
                  <a:lumOff val="50000"/>
                </a:schemeClr>
              </a:solidFill>
              <a:latin typeface="Verdana"/>
              <a:cs typeface="Verdana"/>
            </a:endParaRPr>
          </a:p>
        </p:txBody>
      </p:sp>
      <p:sp>
        <p:nvSpPr>
          <p:cNvPr id="23" name="Rectángulo 21"/>
          <p:cNvSpPr/>
          <p:nvPr/>
        </p:nvSpPr>
        <p:spPr>
          <a:xfrm>
            <a:off x="1691680" y="5805264"/>
            <a:ext cx="4968552" cy="261610"/>
          </a:xfrm>
          <a:prstGeom prst="rect">
            <a:avLst/>
          </a:prstGeom>
        </p:spPr>
        <p:txBody>
          <a:bodyPr wrap="square">
            <a:spAutoFit/>
          </a:bodyPr>
          <a:lstStyle/>
          <a:p>
            <a:pPr algn="r"/>
            <a:r>
              <a:rPr lang="es-ES" sz="1100" i="1" dirty="0" smtClean="0">
                <a:solidFill>
                  <a:schemeClr val="tx1">
                    <a:lumMod val="50000"/>
                    <a:lumOff val="50000"/>
                  </a:schemeClr>
                </a:solidFill>
                <a:latin typeface="Verdana"/>
                <a:cs typeface="Verdana"/>
              </a:rPr>
              <a:t>La oposición de contrarios de Heráclito.</a:t>
            </a:r>
            <a:endParaRPr lang="es-ES" sz="1100" i="1" dirty="0">
              <a:solidFill>
                <a:schemeClr val="tx1">
                  <a:lumMod val="50000"/>
                  <a:lumOff val="50000"/>
                </a:schemeClr>
              </a:solidFill>
              <a:latin typeface="Verdana"/>
              <a:cs typeface="Verdana"/>
            </a:endParaRPr>
          </a:p>
        </p:txBody>
      </p:sp>
      <p:pic>
        <p:nvPicPr>
          <p:cNvPr id="3074" name="Picture 2" descr="C:\Users\Artext\Desktop\Captura.PNG"/>
          <p:cNvPicPr>
            <a:picLocks noChangeAspect="1" noChangeArrowheads="1"/>
          </p:cNvPicPr>
          <p:nvPr/>
        </p:nvPicPr>
        <p:blipFill>
          <a:blip r:embed="rId2" cstate="print"/>
          <a:srcRect/>
          <a:stretch>
            <a:fillRect/>
          </a:stretch>
        </p:blipFill>
        <p:spPr bwMode="auto">
          <a:xfrm>
            <a:off x="6732240" y="4509120"/>
            <a:ext cx="1824203" cy="1512168"/>
          </a:xfrm>
          <a:prstGeom prst="rect">
            <a:avLst/>
          </a:prstGeom>
          <a:noFill/>
        </p:spPr>
      </p:pic>
    </p:spTree>
    <p:extLst>
      <p:ext uri="{BB962C8B-B14F-4D97-AF65-F5344CB8AC3E}">
        <p14:creationId xmlns:p14="http://schemas.microsoft.com/office/powerpoint/2010/main" xmlns="" val="3422505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2"/>
          <p:cNvGrpSpPr/>
          <p:nvPr/>
        </p:nvGrpSpPr>
        <p:grpSpPr>
          <a:xfrm>
            <a:off x="757699" y="1733127"/>
            <a:ext cx="2109036" cy="469634"/>
            <a:chOff x="716373" y="2162909"/>
            <a:chExt cx="2948175" cy="656491"/>
          </a:xfrm>
          <a:solidFill>
            <a:srgbClr val="FF0000"/>
          </a:solidFill>
        </p:grpSpPr>
        <p:sp>
          <p:nvSpPr>
            <p:cNvPr id="8" name="Triángulo isósceles 13"/>
            <p:cNvSpPr/>
            <p:nvPr/>
          </p:nvSpPr>
          <p:spPr>
            <a:xfrm>
              <a:off x="716373" y="2162909"/>
              <a:ext cx="655226" cy="586641"/>
            </a:xfrm>
            <a:prstGeom prst="triangle">
              <a:avLst>
                <a:gd name="adj" fmla="val 100000"/>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sp>
          <p:nvSpPr>
            <p:cNvPr id="9" name="Triángulo isósceles 14"/>
            <p:cNvSpPr/>
            <p:nvPr/>
          </p:nvSpPr>
          <p:spPr>
            <a:xfrm>
              <a:off x="805274" y="2232759"/>
              <a:ext cx="655226" cy="586641"/>
            </a:xfrm>
            <a:prstGeom prst="triangle">
              <a:avLst>
                <a:gd name="adj" fmla="val 100000"/>
              </a:avLst>
            </a:prstGeom>
            <a:solidFill>
              <a:srgbClr val="E60F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t> </a:t>
              </a:r>
              <a:endParaRPr lang="es-ES" dirty="0"/>
            </a:p>
          </p:txBody>
        </p:sp>
        <p:cxnSp>
          <p:nvCxnSpPr>
            <p:cNvPr id="10" name="Conector recto 15"/>
            <p:cNvCxnSpPr/>
            <p:nvPr/>
          </p:nvCxnSpPr>
          <p:spPr>
            <a:xfrm>
              <a:off x="1418166" y="2800784"/>
              <a:ext cx="2246382" cy="0"/>
            </a:xfrm>
            <a:prstGeom prst="line">
              <a:avLst/>
            </a:prstGeom>
            <a:grpFill/>
            <a:ln>
              <a:solidFill>
                <a:srgbClr val="E60F70"/>
              </a:solidFill>
            </a:ln>
            <a:effectLst/>
          </p:spPr>
          <p:style>
            <a:lnRef idx="2">
              <a:schemeClr val="accent1"/>
            </a:lnRef>
            <a:fillRef idx="0">
              <a:schemeClr val="accent1"/>
            </a:fillRef>
            <a:effectRef idx="1">
              <a:schemeClr val="accent1"/>
            </a:effectRef>
            <a:fontRef idx="minor">
              <a:schemeClr val="tx1"/>
            </a:fontRef>
          </p:style>
        </p:cxnSp>
      </p:grpSp>
      <p:sp>
        <p:nvSpPr>
          <p:cNvPr id="12" name="Subtítulo 2"/>
          <p:cNvSpPr txBox="1">
            <a:spLocks/>
          </p:cNvSpPr>
          <p:nvPr/>
        </p:nvSpPr>
        <p:spPr>
          <a:xfrm>
            <a:off x="1290024" y="1815630"/>
            <a:ext cx="6450328" cy="611756"/>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s-ES" sz="2000" dirty="0" smtClean="0">
                <a:solidFill>
                  <a:schemeClr val="tx1">
                    <a:lumMod val="50000"/>
                    <a:lumOff val="50000"/>
                  </a:schemeClr>
                </a:solidFill>
                <a:latin typeface="Verdana"/>
                <a:cs typeface="Verdana"/>
              </a:rPr>
              <a:t> La escuela de </a:t>
            </a:r>
            <a:r>
              <a:rPr lang="es-ES" sz="2000" dirty="0" err="1" smtClean="0">
                <a:solidFill>
                  <a:schemeClr val="tx1">
                    <a:lumMod val="50000"/>
                    <a:lumOff val="50000"/>
                  </a:schemeClr>
                </a:solidFill>
                <a:latin typeface="Verdana"/>
                <a:cs typeface="Verdana"/>
              </a:rPr>
              <a:t>Elea</a:t>
            </a:r>
            <a:r>
              <a:rPr lang="es-ES" sz="2000" dirty="0" smtClean="0">
                <a:solidFill>
                  <a:schemeClr val="tx1">
                    <a:lumMod val="50000"/>
                    <a:lumOff val="50000"/>
                  </a:schemeClr>
                </a:solidFill>
                <a:latin typeface="Verdana"/>
                <a:cs typeface="Verdana"/>
              </a:rPr>
              <a:t>: </a:t>
            </a:r>
            <a:r>
              <a:rPr lang="es-ES" sz="2000" dirty="0" err="1" smtClean="0">
                <a:solidFill>
                  <a:schemeClr val="tx1">
                    <a:lumMod val="50000"/>
                    <a:lumOff val="50000"/>
                  </a:schemeClr>
                </a:solidFill>
                <a:latin typeface="Verdana"/>
                <a:cs typeface="Verdana"/>
              </a:rPr>
              <a:t>Parménides</a:t>
            </a:r>
            <a:r>
              <a:rPr lang="es-ES" sz="2000" dirty="0" smtClean="0">
                <a:solidFill>
                  <a:schemeClr val="tx1">
                    <a:lumMod val="50000"/>
                    <a:lumOff val="50000"/>
                  </a:schemeClr>
                </a:solidFill>
                <a:latin typeface="Verdana"/>
                <a:cs typeface="Verdana"/>
              </a:rPr>
              <a:t> y Zenón</a:t>
            </a:r>
            <a:endParaRPr lang="es-ES" sz="2000" dirty="0">
              <a:solidFill>
                <a:schemeClr val="tx1">
                  <a:lumMod val="50000"/>
                  <a:lumOff val="50000"/>
                </a:schemeClr>
              </a:solidFill>
              <a:latin typeface="Verdana"/>
              <a:cs typeface="Verdana"/>
            </a:endParaRPr>
          </a:p>
        </p:txBody>
      </p:sp>
      <p:sp>
        <p:nvSpPr>
          <p:cNvPr id="14" name="Rectángulo 21"/>
          <p:cNvSpPr/>
          <p:nvPr/>
        </p:nvSpPr>
        <p:spPr>
          <a:xfrm>
            <a:off x="827584" y="2708920"/>
            <a:ext cx="6840760" cy="3477875"/>
          </a:xfrm>
          <a:prstGeom prst="rect">
            <a:avLst/>
          </a:prstGeom>
        </p:spPr>
        <p:txBody>
          <a:bodyPr wrap="square">
            <a:spAutoFit/>
          </a:bodyPr>
          <a:lstStyle/>
          <a:p>
            <a:pPr algn="just"/>
            <a:r>
              <a:rPr lang="es-ES" sz="1100" dirty="0" smtClean="0">
                <a:solidFill>
                  <a:schemeClr val="tx1">
                    <a:lumMod val="50000"/>
                    <a:lumOff val="50000"/>
                  </a:schemeClr>
                </a:solidFill>
                <a:latin typeface="Verdana"/>
                <a:cs typeface="Verdana"/>
              </a:rPr>
              <a:t>La idea central de la filosofía de </a:t>
            </a:r>
            <a:r>
              <a:rPr lang="es-ES" sz="1100" dirty="0" err="1" smtClean="0">
                <a:solidFill>
                  <a:schemeClr val="tx1">
                    <a:lumMod val="50000"/>
                    <a:lumOff val="50000"/>
                  </a:schemeClr>
                </a:solidFill>
                <a:latin typeface="Verdana"/>
                <a:cs typeface="Verdana"/>
              </a:rPr>
              <a:t>Parménides</a:t>
            </a:r>
            <a:r>
              <a:rPr lang="es-ES" sz="1100" dirty="0" smtClean="0">
                <a:solidFill>
                  <a:schemeClr val="tx1">
                    <a:lumMod val="50000"/>
                    <a:lumOff val="50000"/>
                  </a:schemeClr>
                </a:solidFill>
                <a:latin typeface="Verdana"/>
                <a:cs typeface="Verdana"/>
              </a:rPr>
              <a:t> es la </a:t>
            </a:r>
            <a:r>
              <a:rPr lang="es-ES" sz="1100" b="1" dirty="0" smtClean="0">
                <a:solidFill>
                  <a:schemeClr val="tx1">
                    <a:lumMod val="50000"/>
                    <a:lumOff val="50000"/>
                  </a:schemeClr>
                </a:solidFill>
                <a:latin typeface="Verdana"/>
                <a:cs typeface="Verdana"/>
              </a:rPr>
              <a:t>doctrina del «ser» </a:t>
            </a:r>
            <a:r>
              <a:rPr lang="es-ES" sz="1100" dirty="0" smtClean="0">
                <a:solidFill>
                  <a:schemeClr val="tx1">
                    <a:lumMod val="50000"/>
                    <a:lumOff val="50000"/>
                  </a:schemeClr>
                </a:solidFill>
                <a:latin typeface="Verdana"/>
                <a:cs typeface="Verdana"/>
              </a:rPr>
              <a:t>en su intento por explicar cómo es posible pensar. </a:t>
            </a:r>
          </a:p>
          <a:p>
            <a:pPr algn="just"/>
            <a:endParaRPr lang="es-ES" sz="1100" dirty="0" smtClean="0">
              <a:solidFill>
                <a:schemeClr val="tx1">
                  <a:lumMod val="50000"/>
                  <a:lumOff val="50000"/>
                </a:schemeClr>
              </a:solidFill>
              <a:latin typeface="Verdana"/>
              <a:cs typeface="Verdana"/>
            </a:endParaRPr>
          </a:p>
          <a:p>
            <a:pPr algn="just"/>
            <a:r>
              <a:rPr lang="es-ES" sz="1100" dirty="0" smtClean="0">
                <a:solidFill>
                  <a:schemeClr val="tx1">
                    <a:lumMod val="50000"/>
                    <a:lumOff val="50000"/>
                  </a:schemeClr>
                </a:solidFill>
                <a:latin typeface="Verdana"/>
                <a:cs typeface="Verdana"/>
              </a:rPr>
              <a:t>Afirmó que existen dos vías de conocimiento e investigación:</a:t>
            </a:r>
          </a:p>
          <a:p>
            <a:pPr algn="just"/>
            <a:r>
              <a:rPr lang="es-ES" sz="1100" dirty="0" smtClean="0">
                <a:solidFill>
                  <a:schemeClr val="tx1">
                    <a:lumMod val="50000"/>
                    <a:lumOff val="50000"/>
                  </a:schemeClr>
                </a:solidFill>
                <a:latin typeface="Verdana"/>
                <a:cs typeface="Verdana"/>
              </a:rPr>
              <a:t>• La vía de la </a:t>
            </a:r>
            <a:r>
              <a:rPr lang="es-ES" sz="1100" b="1" dirty="0" smtClean="0">
                <a:solidFill>
                  <a:schemeClr val="tx1">
                    <a:lumMod val="50000"/>
                    <a:lumOff val="50000"/>
                  </a:schemeClr>
                </a:solidFill>
                <a:latin typeface="Verdana"/>
                <a:cs typeface="Verdana"/>
              </a:rPr>
              <a:t>opinión (</a:t>
            </a:r>
            <a:r>
              <a:rPr lang="es-ES" sz="1100" b="1" i="1" dirty="0" err="1" smtClean="0">
                <a:solidFill>
                  <a:schemeClr val="tx1">
                    <a:lumMod val="50000"/>
                    <a:lumOff val="50000"/>
                  </a:schemeClr>
                </a:solidFill>
                <a:latin typeface="Verdana"/>
                <a:cs typeface="Verdana"/>
              </a:rPr>
              <a:t>doxa</a:t>
            </a:r>
            <a:r>
              <a:rPr lang="es-ES" sz="1100" b="1" dirty="0" smtClean="0">
                <a:solidFill>
                  <a:schemeClr val="tx1">
                    <a:lumMod val="50000"/>
                    <a:lumOff val="50000"/>
                  </a:schemeClr>
                </a:solidFill>
                <a:latin typeface="Verdana"/>
                <a:cs typeface="Verdana"/>
              </a:rPr>
              <a:t>), </a:t>
            </a:r>
            <a:r>
              <a:rPr lang="es-ES" sz="1100" dirty="0" smtClean="0">
                <a:solidFill>
                  <a:schemeClr val="tx1">
                    <a:lumMod val="50000"/>
                    <a:lumOff val="50000"/>
                  </a:schemeClr>
                </a:solidFill>
                <a:latin typeface="Verdana"/>
                <a:cs typeface="Verdana"/>
              </a:rPr>
              <a:t>basada en la información de los sentidos.</a:t>
            </a:r>
          </a:p>
          <a:p>
            <a:pPr algn="just"/>
            <a:r>
              <a:rPr lang="es-ES" sz="1100" dirty="0" smtClean="0">
                <a:solidFill>
                  <a:schemeClr val="tx1">
                    <a:lumMod val="50000"/>
                    <a:lumOff val="50000"/>
                  </a:schemeClr>
                </a:solidFill>
                <a:latin typeface="Verdana"/>
                <a:cs typeface="Verdana"/>
              </a:rPr>
              <a:t>• La vía de la </a:t>
            </a:r>
            <a:r>
              <a:rPr lang="es-ES" sz="1100" b="1" dirty="0" smtClean="0">
                <a:solidFill>
                  <a:schemeClr val="tx1">
                    <a:lumMod val="50000"/>
                    <a:lumOff val="50000"/>
                  </a:schemeClr>
                </a:solidFill>
                <a:latin typeface="Verdana"/>
                <a:cs typeface="Verdana"/>
              </a:rPr>
              <a:t>verdad (</a:t>
            </a:r>
            <a:r>
              <a:rPr lang="es-ES" sz="1100" b="1" i="1" dirty="0" err="1" smtClean="0">
                <a:solidFill>
                  <a:schemeClr val="tx1">
                    <a:lumMod val="50000"/>
                    <a:lumOff val="50000"/>
                  </a:schemeClr>
                </a:solidFill>
                <a:latin typeface="Verdana"/>
                <a:cs typeface="Verdana"/>
              </a:rPr>
              <a:t>episteme</a:t>
            </a:r>
            <a:r>
              <a:rPr lang="es-ES" sz="1100" b="1" dirty="0" smtClean="0">
                <a:solidFill>
                  <a:schemeClr val="tx1">
                    <a:lumMod val="50000"/>
                    <a:lumOff val="50000"/>
                  </a:schemeClr>
                </a:solidFill>
                <a:latin typeface="Verdana"/>
                <a:cs typeface="Verdana"/>
              </a:rPr>
              <a:t>), </a:t>
            </a:r>
            <a:r>
              <a:rPr lang="es-ES" sz="1100" dirty="0" smtClean="0">
                <a:solidFill>
                  <a:schemeClr val="tx1">
                    <a:lumMod val="50000"/>
                    <a:lumOff val="50000"/>
                  </a:schemeClr>
                </a:solidFill>
                <a:latin typeface="Verdana"/>
                <a:cs typeface="Verdana"/>
              </a:rPr>
              <a:t>basada en la razón.  Solo la vía de la razón es el verdadero conocimiento. </a:t>
            </a:r>
          </a:p>
          <a:p>
            <a:pPr algn="just"/>
            <a:endParaRPr lang="es-ES" sz="1100" dirty="0" smtClean="0">
              <a:solidFill>
                <a:schemeClr val="tx1">
                  <a:lumMod val="50000"/>
                  <a:lumOff val="50000"/>
                </a:schemeClr>
              </a:solidFill>
              <a:latin typeface="Verdana"/>
              <a:cs typeface="Verdana"/>
            </a:endParaRPr>
          </a:p>
          <a:p>
            <a:pPr algn="just"/>
            <a:r>
              <a:rPr lang="es-ES" sz="1100" dirty="0" smtClean="0">
                <a:solidFill>
                  <a:schemeClr val="tx1">
                    <a:lumMod val="50000"/>
                    <a:lumOff val="50000"/>
                  </a:schemeClr>
                </a:solidFill>
                <a:latin typeface="Verdana"/>
                <a:cs typeface="Verdana"/>
              </a:rPr>
              <a:t>El término «ser» puede entenderse de dos maneras:</a:t>
            </a:r>
          </a:p>
          <a:p>
            <a:pPr algn="just"/>
            <a:r>
              <a:rPr lang="es-ES" sz="1100" dirty="0" smtClean="0">
                <a:solidFill>
                  <a:schemeClr val="tx1">
                    <a:lumMod val="50000"/>
                    <a:lumOff val="50000"/>
                  </a:schemeClr>
                </a:solidFill>
                <a:latin typeface="Verdana"/>
                <a:cs typeface="Verdana"/>
              </a:rPr>
              <a:t>• Como forma verbal unida a un sujeto lingüístico (un caballo es…, una mesa es…).</a:t>
            </a:r>
          </a:p>
          <a:p>
            <a:pPr algn="just"/>
            <a:r>
              <a:rPr lang="es-ES" sz="1100" dirty="0" smtClean="0">
                <a:solidFill>
                  <a:schemeClr val="tx1">
                    <a:lumMod val="50000"/>
                    <a:lumOff val="50000"/>
                  </a:schemeClr>
                </a:solidFill>
                <a:latin typeface="Verdana"/>
                <a:cs typeface="Verdana"/>
              </a:rPr>
              <a:t>• Como algo existente en la realidad.</a:t>
            </a:r>
          </a:p>
          <a:p>
            <a:pPr algn="just"/>
            <a:endParaRPr lang="es-ES" sz="1100" dirty="0" smtClean="0">
              <a:solidFill>
                <a:schemeClr val="tx1">
                  <a:lumMod val="50000"/>
                  <a:lumOff val="50000"/>
                </a:schemeClr>
              </a:solidFill>
              <a:latin typeface="Verdana"/>
              <a:cs typeface="Verdana"/>
            </a:endParaRPr>
          </a:p>
          <a:p>
            <a:pPr algn="just"/>
            <a:r>
              <a:rPr lang="es-ES" sz="1100" dirty="0" smtClean="0">
                <a:solidFill>
                  <a:schemeClr val="tx1">
                    <a:lumMod val="50000"/>
                    <a:lumOff val="50000"/>
                  </a:schemeClr>
                </a:solidFill>
                <a:latin typeface="Verdana"/>
                <a:cs typeface="Verdana"/>
              </a:rPr>
              <a:t>Solo lo que </a:t>
            </a:r>
            <a:r>
              <a:rPr lang="es-ES" sz="1100" b="1" dirty="0" smtClean="0">
                <a:solidFill>
                  <a:schemeClr val="tx1">
                    <a:lumMod val="50000"/>
                    <a:lumOff val="50000"/>
                  </a:schemeClr>
                </a:solidFill>
                <a:latin typeface="Verdana"/>
                <a:cs typeface="Verdana"/>
              </a:rPr>
              <a:t>«es» </a:t>
            </a:r>
            <a:r>
              <a:rPr lang="es-ES" sz="1100" dirty="0" smtClean="0">
                <a:solidFill>
                  <a:schemeClr val="tx1">
                    <a:lumMod val="50000"/>
                    <a:lumOff val="50000"/>
                  </a:schemeClr>
                </a:solidFill>
                <a:latin typeface="Verdana"/>
                <a:cs typeface="Verdana"/>
              </a:rPr>
              <a:t>puede ser dicho y pensado, mientras que lo que </a:t>
            </a:r>
            <a:r>
              <a:rPr lang="es-ES" sz="1100" b="1" dirty="0" smtClean="0">
                <a:solidFill>
                  <a:schemeClr val="tx1">
                    <a:lumMod val="50000"/>
                    <a:lumOff val="50000"/>
                  </a:schemeClr>
                </a:solidFill>
                <a:latin typeface="Verdana"/>
                <a:cs typeface="Verdana"/>
              </a:rPr>
              <a:t>«no es», </a:t>
            </a:r>
            <a:r>
              <a:rPr lang="es-ES" sz="1100" dirty="0" smtClean="0">
                <a:solidFill>
                  <a:schemeClr val="tx1">
                    <a:lumMod val="50000"/>
                    <a:lumOff val="50000"/>
                  </a:schemeClr>
                </a:solidFill>
                <a:latin typeface="Verdana"/>
                <a:cs typeface="Verdana"/>
              </a:rPr>
              <a:t>ni puede pensarse ni formularse lingüísticamente.</a:t>
            </a:r>
          </a:p>
          <a:p>
            <a:pPr algn="just"/>
            <a:endParaRPr lang="es-ES" sz="1100" dirty="0" smtClean="0">
              <a:solidFill>
                <a:schemeClr val="tx1">
                  <a:lumMod val="50000"/>
                  <a:lumOff val="50000"/>
                </a:schemeClr>
              </a:solidFill>
              <a:latin typeface="Verdana"/>
              <a:cs typeface="Verdana"/>
            </a:endParaRPr>
          </a:p>
          <a:p>
            <a:pPr algn="just"/>
            <a:r>
              <a:rPr lang="es-ES" sz="1100" dirty="0" smtClean="0">
                <a:solidFill>
                  <a:schemeClr val="tx1">
                    <a:lumMod val="50000"/>
                    <a:lumOff val="50000"/>
                  </a:schemeClr>
                </a:solidFill>
                <a:latin typeface="Verdana"/>
                <a:cs typeface="Verdana"/>
              </a:rPr>
              <a:t>Pensar exige un «ser» idéntico a sí mismo, que sea inmutable, porque si algo es ahora y luego no es, no se puede pensar ni explicar racionalmente.</a:t>
            </a:r>
          </a:p>
          <a:p>
            <a:pPr algn="just"/>
            <a:endParaRPr lang="es-ES" sz="1100" dirty="0" smtClean="0">
              <a:solidFill>
                <a:schemeClr val="tx1">
                  <a:lumMod val="50000"/>
                  <a:lumOff val="50000"/>
                </a:schemeClr>
              </a:solidFill>
              <a:latin typeface="Verdana"/>
              <a:cs typeface="Verdana"/>
            </a:endParaRPr>
          </a:p>
          <a:p>
            <a:pPr algn="just"/>
            <a:r>
              <a:rPr lang="es-ES" sz="1100" dirty="0" smtClean="0">
                <a:solidFill>
                  <a:schemeClr val="tx1">
                    <a:lumMod val="50000"/>
                    <a:lumOff val="50000"/>
                  </a:schemeClr>
                </a:solidFill>
                <a:latin typeface="Verdana"/>
                <a:cs typeface="Verdana"/>
              </a:rPr>
              <a:t>Zenón a través de sus famosas </a:t>
            </a:r>
            <a:r>
              <a:rPr lang="es-ES" sz="1100" b="1" dirty="0" smtClean="0">
                <a:solidFill>
                  <a:schemeClr val="tx1">
                    <a:lumMod val="50000"/>
                    <a:lumOff val="50000"/>
                  </a:schemeClr>
                </a:solidFill>
                <a:latin typeface="Verdana"/>
                <a:cs typeface="Verdana"/>
              </a:rPr>
              <a:t>paradojas, </a:t>
            </a:r>
            <a:r>
              <a:rPr lang="es-ES" sz="1100" dirty="0" smtClean="0">
                <a:solidFill>
                  <a:schemeClr val="tx1">
                    <a:lumMod val="50000"/>
                    <a:lumOff val="50000"/>
                  </a:schemeClr>
                </a:solidFill>
                <a:latin typeface="Verdana"/>
                <a:cs typeface="Verdana"/>
              </a:rPr>
              <a:t>demostró la tesis de </a:t>
            </a:r>
            <a:r>
              <a:rPr lang="es-ES" sz="1100" dirty="0" err="1" smtClean="0">
                <a:solidFill>
                  <a:schemeClr val="tx1">
                    <a:lumMod val="50000"/>
                    <a:lumOff val="50000"/>
                  </a:schemeClr>
                </a:solidFill>
                <a:latin typeface="Verdana"/>
                <a:cs typeface="Verdana"/>
              </a:rPr>
              <a:t>Parménides</a:t>
            </a:r>
            <a:r>
              <a:rPr lang="es-ES" sz="1100" dirty="0" smtClean="0">
                <a:solidFill>
                  <a:schemeClr val="tx1">
                    <a:lumMod val="50000"/>
                    <a:lumOff val="50000"/>
                  </a:schemeClr>
                </a:solidFill>
                <a:latin typeface="Verdana"/>
                <a:cs typeface="Verdana"/>
              </a:rPr>
              <a:t>.</a:t>
            </a:r>
          </a:p>
          <a:p>
            <a:pPr algn="just"/>
            <a:endParaRPr lang="es-ES" sz="1100" dirty="0" smtClean="0">
              <a:solidFill>
                <a:schemeClr val="tx1">
                  <a:lumMod val="50000"/>
                  <a:lumOff val="50000"/>
                </a:schemeClr>
              </a:solidFill>
              <a:latin typeface="Verdana"/>
              <a:cs typeface="Verdana"/>
            </a:endParaRPr>
          </a:p>
        </p:txBody>
      </p:sp>
    </p:spTree>
    <p:extLst>
      <p:ext uri="{BB962C8B-B14F-4D97-AF65-F5344CB8AC3E}">
        <p14:creationId xmlns:p14="http://schemas.microsoft.com/office/powerpoint/2010/main" xmlns="" val="342250576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TotalTime>
  <Words>2150</Words>
  <Application>Microsoft Office PowerPoint</Application>
  <PresentationFormat>Presentación en pantalla (4:3)</PresentationFormat>
  <Paragraphs>189</Paragraphs>
  <Slides>21</Slides>
  <Notes>0</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Artext</cp:lastModifiedBy>
  <cp:revision>33</cp:revision>
  <dcterms:created xsi:type="dcterms:W3CDTF">2015-01-14T16:54:21Z</dcterms:created>
  <dcterms:modified xsi:type="dcterms:W3CDTF">2020-02-07T13:09:12Z</dcterms:modified>
</cp:coreProperties>
</file>